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8"/>
  </p:notesMasterIdLst>
  <p:handoutMasterIdLst>
    <p:handoutMasterId r:id="rId39"/>
  </p:handoutMasterIdLst>
  <p:sldIdLst>
    <p:sldId id="257" r:id="rId2"/>
    <p:sldId id="3153" r:id="rId3"/>
    <p:sldId id="3154" r:id="rId4"/>
    <p:sldId id="3155" r:id="rId5"/>
    <p:sldId id="3124" r:id="rId6"/>
    <p:sldId id="3125" r:id="rId7"/>
    <p:sldId id="3129" r:id="rId8"/>
    <p:sldId id="3128" r:id="rId9"/>
    <p:sldId id="3130" r:id="rId10"/>
    <p:sldId id="3118" r:id="rId11"/>
    <p:sldId id="3117" r:id="rId12"/>
    <p:sldId id="3126" r:id="rId13"/>
    <p:sldId id="3119" r:id="rId14"/>
    <p:sldId id="3131" r:id="rId15"/>
    <p:sldId id="3121" r:id="rId16"/>
    <p:sldId id="3133" r:id="rId17"/>
    <p:sldId id="3127" r:id="rId18"/>
    <p:sldId id="3134" r:id="rId19"/>
    <p:sldId id="3123" r:id="rId20"/>
    <p:sldId id="3132" r:id="rId21"/>
    <p:sldId id="3137" r:id="rId22"/>
    <p:sldId id="3138" r:id="rId23"/>
    <p:sldId id="3136" r:id="rId24"/>
    <p:sldId id="3139" r:id="rId25"/>
    <p:sldId id="3140" r:id="rId26"/>
    <p:sldId id="3142" r:id="rId27"/>
    <p:sldId id="3144" r:id="rId28"/>
    <p:sldId id="3143" r:id="rId29"/>
    <p:sldId id="3145" r:id="rId30"/>
    <p:sldId id="3146" r:id="rId31"/>
    <p:sldId id="3148" r:id="rId32"/>
    <p:sldId id="3149" r:id="rId33"/>
    <p:sldId id="3150" r:id="rId34"/>
    <p:sldId id="3151" r:id="rId35"/>
    <p:sldId id="3135" r:id="rId36"/>
    <p:sldId id="3152" r:id="rId3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73" d="100"/>
          <a:sy n="73" d="100"/>
        </p:scale>
        <p:origin x="831" y="759"/>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2022/6/21</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2022/6/21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2022/6/21</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2022/6/21</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2022/6/21</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2022/6/21</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2022/6/21</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2022/6/21</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2022/6/21</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2022/6/21</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2022/6/21</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2022/6/21</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2022/6/21</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2022/6/21</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igitalcollections.nypl.org/items/5ff8f6ed-63d7-0a9d-e040-e00a18065da9"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e-dunhuang.com/index.ht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e-dunhuang.com/index.ht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ica.org/biblio/cds/isad_g_2e.pdf" TargetMode="External"/><Relationship Id="rId2" Type="http://schemas.openxmlformats.org/officeDocument/2006/relationships/hyperlink" Target="http://www.ukoln.ac.uk/metadata/dcmi/collection-application-profile/2003&#8211;08&#8211;25/" TargetMode="External"/><Relationship Id="rId1" Type="http://schemas.openxmlformats.org/officeDocument/2006/relationships/slideLayout" Target="../slideLayouts/slideLayout2.xml"/><Relationship Id="rId5" Type="http://schemas.openxmlformats.org/officeDocument/2006/relationships/hyperlink" Target="http://ltsc.ieee.org/wg12/par1484&#8211;12&#8211;1.html" TargetMode="External"/><Relationship Id="rId4" Type="http://schemas.openxmlformats.org/officeDocument/2006/relationships/hyperlink" Target="http://www.ukoln.ac.uk/metadata/rsl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e-dunhuang.com/index.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94"/>
            <a:ext cx="10993549" cy="1475013"/>
          </a:xfrm>
        </p:spPr>
        <p:txBody>
          <a:bodyPr rtlCol="0">
            <a:normAutofit/>
          </a:bodyPr>
          <a:lstStyle/>
          <a:p>
            <a:pPr rtl="0"/>
            <a:r>
              <a:rPr lang="zh-CN" altLang="en-US" dirty="0"/>
              <a:t>文化遗产数字化 </a:t>
            </a:r>
            <a:r>
              <a:rPr lang="en-US" altLang="zh-CN" dirty="0"/>
              <a:t>– </a:t>
            </a:r>
            <a:r>
              <a:rPr lang="zh-CN" altLang="en-US" dirty="0"/>
              <a:t>元数据模型</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1475108"/>
            <a:ext cx="10993546" cy="468233"/>
          </a:xfrm>
        </p:spPr>
        <p:txBody>
          <a:bodyPr rtlCol="0">
            <a:normAutofit/>
          </a:bodyPr>
          <a:lstStyle/>
          <a:p>
            <a:pPr rtl="0"/>
            <a:r>
              <a:rPr lang="en-US" altLang="zh-CN" dirty="0"/>
              <a:t>Presenter</a:t>
            </a:r>
            <a:r>
              <a:rPr lang="zh-CN" altLang="en-US" dirty="0"/>
              <a:t>： 丁馨怡</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图片 7">
            <a:extLst>
              <a:ext uri="{FF2B5EF4-FFF2-40B4-BE49-F238E27FC236}">
                <a16:creationId xmlns:a16="http://schemas.microsoft.com/office/drawing/2014/main" id="{EC47B65D-D483-F5AF-0F82-F16099B25380}"/>
              </a:ext>
            </a:extLst>
          </p:cNvPr>
          <p:cNvPicPr>
            <a:picLocks noChangeAspect="1"/>
          </p:cNvPicPr>
          <p:nvPr/>
        </p:nvPicPr>
        <p:blipFill>
          <a:blip r:embed="rId2"/>
          <a:stretch>
            <a:fillRect/>
          </a:stretch>
        </p:blipFill>
        <p:spPr>
          <a:xfrm>
            <a:off x="617260" y="1928656"/>
            <a:ext cx="10957480" cy="475349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83BB3-44F8-E61D-DB8E-37608584924B}"/>
              </a:ext>
            </a:extLst>
          </p:cNvPr>
          <p:cNvSpPr>
            <a:spLocks noGrp="1"/>
          </p:cNvSpPr>
          <p:nvPr>
            <p:ph type="title"/>
          </p:nvPr>
        </p:nvSpPr>
        <p:spPr/>
        <p:txBody>
          <a:bodyPr/>
          <a:lstStyle/>
          <a:p>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什么是元数据（</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METADATA</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a:t>
            </a:r>
            <a:endParaRPr lang="zh-CN" altLang="en-US" dirty="0"/>
          </a:p>
        </p:txBody>
      </p:sp>
      <p:sp>
        <p:nvSpPr>
          <p:cNvPr id="6" name="内容占位符 5">
            <a:extLst>
              <a:ext uri="{FF2B5EF4-FFF2-40B4-BE49-F238E27FC236}">
                <a16:creationId xmlns:a16="http://schemas.microsoft.com/office/drawing/2014/main" id="{C8D84DCD-EE7A-8B50-46BD-0D7709BC8692}"/>
              </a:ext>
            </a:extLst>
          </p:cNvPr>
          <p:cNvSpPr>
            <a:spLocks noGrp="1"/>
          </p:cNvSpPr>
          <p:nvPr>
            <p:ph sz="half" idx="1"/>
          </p:nvPr>
        </p:nvSpPr>
        <p:spPr/>
        <p:txBody>
          <a:bodyPr/>
          <a:lstStyle/>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元数据是用于描述数字资产的信息 ，换句话说，它是“</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关于数据的数据</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”。通过使用与数字对象关联的术语来描述它，例如文件的创建日期、文件名、资源类型或类别或特定对象的主题，元数据有助于组织数字对象，并可以更轻松地在一组对象中查找特定资源。</a:t>
            </a:r>
          </a:p>
        </p:txBody>
      </p:sp>
      <p:sp>
        <p:nvSpPr>
          <p:cNvPr id="9" name="内容占位符 8">
            <a:extLst>
              <a:ext uri="{FF2B5EF4-FFF2-40B4-BE49-F238E27FC236}">
                <a16:creationId xmlns:a16="http://schemas.microsoft.com/office/drawing/2014/main" id="{6CB139AC-0ABC-E013-E3AD-533FA6483DF6}"/>
              </a:ext>
            </a:extLst>
          </p:cNvPr>
          <p:cNvSpPr>
            <a:spLocks noGrp="1"/>
          </p:cNvSpPr>
          <p:nvPr>
            <p:ph sz="half" idx="2"/>
          </p:nvPr>
        </p:nvSpPr>
        <p:spPr/>
        <p:txBody>
          <a:bodyPr/>
          <a:lstStyle/>
          <a:p>
            <a:endParaRPr lang="zh-CN" altLang="en-US" dirty="0"/>
          </a:p>
        </p:txBody>
      </p:sp>
      <p:pic>
        <p:nvPicPr>
          <p:cNvPr id="10" name="图片 9">
            <a:extLst>
              <a:ext uri="{FF2B5EF4-FFF2-40B4-BE49-F238E27FC236}">
                <a16:creationId xmlns:a16="http://schemas.microsoft.com/office/drawing/2014/main" id="{BE1EC4FF-CA97-69F7-AEEB-49550CF60977}"/>
              </a:ext>
            </a:extLst>
          </p:cNvPr>
          <p:cNvPicPr>
            <a:picLocks noChangeAspect="1"/>
          </p:cNvPicPr>
          <p:nvPr/>
        </p:nvPicPr>
        <p:blipFill>
          <a:blip r:embed="rId2"/>
          <a:stretch>
            <a:fillRect/>
          </a:stretch>
        </p:blipFill>
        <p:spPr>
          <a:xfrm>
            <a:off x="6179841" y="1516097"/>
            <a:ext cx="5379392" cy="4922180"/>
          </a:xfrm>
          <a:prstGeom prst="rect">
            <a:avLst/>
          </a:prstGeom>
        </p:spPr>
      </p:pic>
      <p:sp>
        <p:nvSpPr>
          <p:cNvPr id="11" name="矩形 10">
            <a:extLst>
              <a:ext uri="{FF2B5EF4-FFF2-40B4-BE49-F238E27FC236}">
                <a16:creationId xmlns:a16="http://schemas.microsoft.com/office/drawing/2014/main" id="{EB6E5657-CD11-68DC-11EC-D1430C831033}"/>
              </a:ext>
            </a:extLst>
          </p:cNvPr>
          <p:cNvSpPr/>
          <p:nvPr/>
        </p:nvSpPr>
        <p:spPr>
          <a:xfrm>
            <a:off x="6256657" y="1516097"/>
            <a:ext cx="2270235" cy="443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919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3308487"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More examples</a:t>
            </a:r>
            <a:endParaRPr lang="en-US"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16" name="图片 15">
            <a:extLst>
              <a:ext uri="{FF2B5EF4-FFF2-40B4-BE49-F238E27FC236}">
                <a16:creationId xmlns:a16="http://schemas.microsoft.com/office/drawing/2014/main" id="{0F44BE3E-F7D8-F18B-2A24-D33AD9EB92D7}"/>
              </a:ext>
            </a:extLst>
          </p:cNvPr>
          <p:cNvPicPr>
            <a:picLocks noChangeAspect="1"/>
          </p:cNvPicPr>
          <p:nvPr/>
        </p:nvPicPr>
        <p:blipFill>
          <a:blip r:embed="rId2"/>
          <a:stretch>
            <a:fillRect/>
          </a:stretch>
        </p:blipFill>
        <p:spPr>
          <a:xfrm>
            <a:off x="3467528" y="709052"/>
            <a:ext cx="8218482" cy="5791824"/>
          </a:xfrm>
          <a:prstGeom prst="rect">
            <a:avLst/>
          </a:prstGeom>
        </p:spPr>
      </p:pic>
      <p:sp>
        <p:nvSpPr>
          <p:cNvPr id="17" name="矩形 16">
            <a:extLst>
              <a:ext uri="{FF2B5EF4-FFF2-40B4-BE49-F238E27FC236}">
                <a16:creationId xmlns:a16="http://schemas.microsoft.com/office/drawing/2014/main" id="{978B4C04-5913-477A-569A-41A0C72EA7F6}"/>
              </a:ext>
            </a:extLst>
          </p:cNvPr>
          <p:cNvSpPr/>
          <p:nvPr/>
        </p:nvSpPr>
        <p:spPr>
          <a:xfrm>
            <a:off x="7669657" y="5234683"/>
            <a:ext cx="534257" cy="16438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22326B2-F13F-5270-15B7-C0C58A8358CF}"/>
              </a:ext>
            </a:extLst>
          </p:cNvPr>
          <p:cNvSpPr/>
          <p:nvPr/>
        </p:nvSpPr>
        <p:spPr>
          <a:xfrm>
            <a:off x="8258709" y="5234682"/>
            <a:ext cx="577066" cy="16438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E224702-0D96-6712-6CAF-BAF04020AFEA}"/>
              </a:ext>
            </a:extLst>
          </p:cNvPr>
          <p:cNvSpPr/>
          <p:nvPr/>
        </p:nvSpPr>
        <p:spPr>
          <a:xfrm>
            <a:off x="3933292" y="5440166"/>
            <a:ext cx="3130191" cy="1541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04F3D89-942D-8EC3-E2B3-3C994EA5DFD5}"/>
              </a:ext>
            </a:extLst>
          </p:cNvPr>
          <p:cNvSpPr/>
          <p:nvPr/>
        </p:nvSpPr>
        <p:spPr>
          <a:xfrm>
            <a:off x="3933291" y="5816408"/>
            <a:ext cx="1609617" cy="1541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397EAF8-9899-461C-3651-B793A2AADE8D}"/>
              </a:ext>
            </a:extLst>
          </p:cNvPr>
          <p:cNvSpPr/>
          <p:nvPr/>
        </p:nvSpPr>
        <p:spPr>
          <a:xfrm>
            <a:off x="3933291" y="5970521"/>
            <a:ext cx="2162709"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BA2661D-0D90-CD46-490C-290D5FAD69C8}"/>
              </a:ext>
            </a:extLst>
          </p:cNvPr>
          <p:cNvSpPr/>
          <p:nvPr/>
        </p:nvSpPr>
        <p:spPr>
          <a:xfrm>
            <a:off x="3933291" y="5612877"/>
            <a:ext cx="3130191"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343916E-0519-7CD8-B3CD-78B45562C6D2}"/>
              </a:ext>
            </a:extLst>
          </p:cNvPr>
          <p:cNvSpPr/>
          <p:nvPr/>
        </p:nvSpPr>
        <p:spPr>
          <a:xfrm>
            <a:off x="7669657" y="5399069"/>
            <a:ext cx="2162709" cy="1541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CB8D6A7-ABDC-A5E8-BE93-25BB3D702584}"/>
              </a:ext>
            </a:extLst>
          </p:cNvPr>
          <p:cNvSpPr/>
          <p:nvPr/>
        </p:nvSpPr>
        <p:spPr>
          <a:xfrm>
            <a:off x="651510" y="5961511"/>
            <a:ext cx="567374" cy="326246"/>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94C74CC-98C2-7256-907F-61261C5AB590}"/>
              </a:ext>
            </a:extLst>
          </p:cNvPr>
          <p:cNvSpPr/>
          <p:nvPr/>
        </p:nvSpPr>
        <p:spPr>
          <a:xfrm>
            <a:off x="651510" y="5344701"/>
            <a:ext cx="567374" cy="32624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FDD1785-183D-6337-DAF1-A65E71CF8BE7}"/>
              </a:ext>
            </a:extLst>
          </p:cNvPr>
          <p:cNvSpPr txBox="1"/>
          <p:nvPr/>
        </p:nvSpPr>
        <p:spPr>
          <a:xfrm>
            <a:off x="1540636" y="5321216"/>
            <a:ext cx="1454932" cy="369332"/>
          </a:xfrm>
          <a:prstGeom prst="rect">
            <a:avLst/>
          </a:prstGeom>
          <a:noFill/>
        </p:spPr>
        <p:txBody>
          <a:bodyPr wrap="square" rtlCol="0">
            <a:spAutoFit/>
          </a:bodyPr>
          <a:lstStyle/>
          <a:p>
            <a:r>
              <a:rPr lang="en-US" altLang="zh-CN" dirty="0">
                <a:solidFill>
                  <a:srgbClr val="FF0000"/>
                </a:solidFill>
                <a:latin typeface="Calibri" panose="020F0502020204030204" pitchFamily="34" charset="0"/>
                <a:cs typeface="Calibri" panose="020F0502020204030204" pitchFamily="34" charset="0"/>
              </a:rPr>
              <a:t>Metadata</a:t>
            </a:r>
            <a:endParaRPr lang="zh-CN" altLang="en-US" dirty="0">
              <a:solidFill>
                <a:srgbClr val="FF000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0BEDA4D-F87D-374C-690C-D581928D89DF}"/>
              </a:ext>
            </a:extLst>
          </p:cNvPr>
          <p:cNvSpPr txBox="1"/>
          <p:nvPr/>
        </p:nvSpPr>
        <p:spPr>
          <a:xfrm>
            <a:off x="1540636" y="5939968"/>
            <a:ext cx="1454932" cy="369332"/>
          </a:xfrm>
          <a:prstGeom prst="rect">
            <a:avLst/>
          </a:prstGeom>
          <a:noFill/>
        </p:spPr>
        <p:txBody>
          <a:bodyPr wrap="square" rtlCol="0">
            <a:spAutoFit/>
          </a:bodyPr>
          <a:lstStyle/>
          <a:p>
            <a:r>
              <a:rPr lang="en-US" altLang="zh-CN" dirty="0">
                <a:solidFill>
                  <a:schemeClr val="accent1"/>
                </a:solidFill>
                <a:latin typeface="Calibri" panose="020F0502020204030204" pitchFamily="34" charset="0"/>
                <a:cs typeface="Calibri" panose="020F0502020204030204" pitchFamily="34" charset="0"/>
              </a:rPr>
              <a:t>Data</a:t>
            </a:r>
            <a:endParaRPr lang="zh-CN" altLang="en-US" dirty="0">
              <a:solidFill>
                <a:schemeClr val="accent1"/>
              </a:solidFill>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2C1FF906-914C-CFA3-2FDC-9168509994A4}"/>
              </a:ext>
            </a:extLst>
          </p:cNvPr>
          <p:cNvSpPr txBox="1"/>
          <p:nvPr/>
        </p:nvSpPr>
        <p:spPr>
          <a:xfrm>
            <a:off x="3467528" y="6504766"/>
            <a:ext cx="10766605" cy="369332"/>
          </a:xfrm>
          <a:prstGeom prst="rect">
            <a:avLst/>
          </a:prstGeom>
          <a:noFill/>
        </p:spPr>
        <p:txBody>
          <a:bodyPr wrap="square">
            <a:spAutoFit/>
          </a:bodyPr>
          <a:lstStyle/>
          <a:p>
            <a:r>
              <a:rPr lang="en-GB" altLang="zh-CN" dirty="0">
                <a:latin typeface="Arial" panose="020B0604020202020204" pitchFamily="34" charset="0"/>
                <a:cs typeface="Arial" panose="020B0604020202020204" pitchFamily="34" charset="0"/>
                <a:hlinkClick r:id="rId3"/>
              </a:rPr>
              <a:t>https://digitalcollections.nypl.org/items/5ff8f6ed-63d7-0a9d-e040-e00a18065da9</a:t>
            </a:r>
            <a:r>
              <a:rPr lang="zh-CN" altLang="en-US" dirty="0">
                <a:latin typeface="Arial" panose="020B0604020202020204" pitchFamily="34" charset="0"/>
                <a:cs typeface="Arial" panose="020B0604020202020204" pitchFamily="34" charset="0"/>
              </a:rPr>
              <a:t> </a:t>
            </a:r>
            <a:endParaRPr lang="en-GB" altLang="zh-CN"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1036DDCB-1208-0F20-18C6-93EC395BD66C}"/>
              </a:ext>
            </a:extLst>
          </p:cNvPr>
          <p:cNvSpPr txBox="1"/>
          <p:nvPr/>
        </p:nvSpPr>
        <p:spPr>
          <a:xfrm>
            <a:off x="391466" y="1754332"/>
            <a:ext cx="2779573" cy="830997"/>
          </a:xfrm>
          <a:prstGeom prst="rect">
            <a:avLst/>
          </a:prstGeom>
          <a:noFill/>
        </p:spPr>
        <p:txBody>
          <a:bodyPr wrap="square">
            <a:spAutoFit/>
          </a:bodyPr>
          <a:lstStyle/>
          <a:p>
            <a:r>
              <a:rPr lang="zh-CN" altLang="en-US" sz="2400" dirty="0">
                <a:latin typeface="新宋体" panose="02010609030101010101" pitchFamily="49" charset="-122"/>
                <a:ea typeface="新宋体" panose="02010609030101010101" pitchFamily="49" charset="-122"/>
              </a:rPr>
              <a:t>纽约公共图书馆的数字藏品</a:t>
            </a:r>
            <a:r>
              <a:rPr lang="en-US" altLang="zh-CN" sz="2400" dirty="0">
                <a:latin typeface="新宋体" panose="02010609030101010101" pitchFamily="49" charset="-122"/>
                <a:ea typeface="新宋体" panose="02010609030101010101" pitchFamily="49" charset="-122"/>
              </a:rPr>
              <a:t>: </a:t>
            </a:r>
            <a:endParaRPr lang="zh-CN" altLang="en-US" sz="24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72417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HOW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如何进行数字化？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lnSpcReduction="10000"/>
          </a:bodyPr>
          <a:lstStyle/>
          <a:p>
            <a:r>
              <a:rPr lang="zh-CN" altLang="en-US" sz="2400" dirty="0">
                <a:solidFill>
                  <a:schemeClr val="accent4"/>
                </a:solidFill>
                <a:latin typeface="微软雅黑" panose="020B0503020204020204" pitchFamily="34" charset="-122"/>
                <a:ea typeface="微软雅黑" panose="020B0503020204020204" pitchFamily="34" charset="-122"/>
                <a:cs typeface="+mn-ea"/>
                <a:sym typeface="+mn-lt"/>
              </a:rPr>
              <a:t>元数据模型</a:t>
            </a:r>
            <a:endParaRPr lang="en-US" altLang="zh-CN" sz="2400" dirty="0">
              <a:solidFill>
                <a:schemeClr val="accent4"/>
              </a:solidFill>
              <a:latin typeface="微软雅黑" panose="020B0503020204020204" pitchFamily="34" charset="-122"/>
              <a:ea typeface="微软雅黑" panose="020B0503020204020204" pitchFamily="34" charset="-122"/>
              <a:cs typeface="+mn-ea"/>
              <a:sym typeface="+mn-lt"/>
            </a:endParaRPr>
          </a:p>
          <a:p>
            <a:r>
              <a:rPr lang="zh-CN" altLang="en-US" sz="2400" kern="100" dirty="0">
                <a:solidFill>
                  <a:schemeClr val="bg1">
                    <a:lumMod val="50000"/>
                  </a:schemeClr>
                </a:solidFill>
                <a:latin typeface="新宋体" panose="02010609030101010101" pitchFamily="49" charset="-122"/>
                <a:ea typeface="新宋体" panose="02010609030101010101" pitchFamily="49" charset="-122"/>
                <a:cs typeface="Arial" panose="020B0604020202020204" pitchFamily="34" charset="0"/>
              </a:rPr>
              <a:t>数字收藏品和对象被组织成一个层次结构，每个层次由特定的元数据来描述</a:t>
            </a:r>
            <a:endParaRPr lang="en-US" altLang="zh-CN" sz="2400" kern="100" dirty="0">
              <a:solidFill>
                <a:schemeClr val="bg1">
                  <a:lumMod val="50000"/>
                </a:schemeClr>
              </a:solidFill>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涵盖</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三种元数据类别</a:t>
            </a:r>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，明确不同类别元数据的功能</a:t>
            </a:r>
            <a:endParaRPr lang="en-US" altLang="zh-CN"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结合不同的元数据标准，以涵盖所有实体和数字对象的类型和格式</a:t>
            </a:r>
            <a:endParaRPr lang="en-US" altLang="zh-CN" sz="24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grpSp>
        <p:nvGrpSpPr>
          <p:cNvPr id="39" name="组合 38">
            <a:extLst>
              <a:ext uri="{FF2B5EF4-FFF2-40B4-BE49-F238E27FC236}">
                <a16:creationId xmlns:a16="http://schemas.microsoft.com/office/drawing/2014/main" id="{1674C930-1642-0CD9-229F-632D4BEE586A}"/>
              </a:ext>
            </a:extLst>
          </p:cNvPr>
          <p:cNvGrpSpPr/>
          <p:nvPr/>
        </p:nvGrpSpPr>
        <p:grpSpPr>
          <a:xfrm>
            <a:off x="6769713" y="2228003"/>
            <a:ext cx="3742103" cy="3469968"/>
            <a:chOff x="6509655" y="1489206"/>
            <a:chExt cx="3742103" cy="3469968"/>
          </a:xfrm>
        </p:grpSpPr>
        <p:grpSp>
          <p:nvGrpSpPr>
            <p:cNvPr id="35" name="组合 34">
              <a:extLst>
                <a:ext uri="{FF2B5EF4-FFF2-40B4-BE49-F238E27FC236}">
                  <a16:creationId xmlns:a16="http://schemas.microsoft.com/office/drawing/2014/main" id="{162806D3-B642-591A-619E-36B223F5C842}"/>
                </a:ext>
              </a:extLst>
            </p:cNvPr>
            <p:cNvGrpSpPr/>
            <p:nvPr/>
          </p:nvGrpSpPr>
          <p:grpSpPr>
            <a:xfrm>
              <a:off x="7476543" y="1489206"/>
              <a:ext cx="1781687" cy="1781687"/>
              <a:chOff x="1831476" y="1786116"/>
              <a:chExt cx="1781687" cy="1781687"/>
            </a:xfrm>
          </p:grpSpPr>
          <p:sp>
            <p:nvSpPr>
              <p:cNvPr id="29" name="Oval 14">
                <a:extLst>
                  <a:ext uri="{FF2B5EF4-FFF2-40B4-BE49-F238E27FC236}">
                    <a16:creationId xmlns:a16="http://schemas.microsoft.com/office/drawing/2014/main" id="{17075257-ACDF-5B55-38E5-4426CE55565D}"/>
                  </a:ext>
                </a:extLst>
              </p:cNvPr>
              <p:cNvSpPr/>
              <p:nvPr/>
            </p:nvSpPr>
            <p:spPr>
              <a:xfrm>
                <a:off x="1831476" y="1786116"/>
                <a:ext cx="1781687" cy="1781687"/>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32" name="Rectangle 32">
                <a:extLst>
                  <a:ext uri="{FF2B5EF4-FFF2-40B4-BE49-F238E27FC236}">
                    <a16:creationId xmlns:a16="http://schemas.microsoft.com/office/drawing/2014/main" id="{097CB8A3-BF0D-7755-2472-2D6EADCF085F}"/>
                  </a:ext>
                </a:extLst>
              </p:cNvPr>
              <p:cNvSpPr/>
              <p:nvPr/>
            </p:nvSpPr>
            <p:spPr>
              <a:xfrm>
                <a:off x="2022936" y="2687598"/>
                <a:ext cx="1425409" cy="726609"/>
              </a:xfrm>
              <a:prstGeom prst="rect">
                <a:avLst/>
              </a:prstGeom>
            </p:spPr>
            <p:txBody>
              <a:bodyPr wrap="square">
                <a:spAutoFit/>
              </a:bodyPr>
              <a:lstStyle/>
              <a:p>
                <a:pPr algn="ctr">
                  <a:lnSpc>
                    <a:spcPct val="120000"/>
                  </a:lnSpc>
                </a:pPr>
                <a:r>
                  <a:rPr lang="en-GB"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Descriptive metadata</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6" name="图片 15">
                <a:extLst>
                  <a:ext uri="{FF2B5EF4-FFF2-40B4-BE49-F238E27FC236}">
                    <a16:creationId xmlns:a16="http://schemas.microsoft.com/office/drawing/2014/main" id="{AFF2DC95-7961-6FE3-C593-783263A46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33" y="2112970"/>
                <a:ext cx="622211" cy="622211"/>
              </a:xfrm>
              <a:prstGeom prst="rect">
                <a:avLst/>
              </a:prstGeom>
            </p:spPr>
          </p:pic>
        </p:grpSp>
        <p:grpSp>
          <p:nvGrpSpPr>
            <p:cNvPr id="36" name="组合 35">
              <a:extLst>
                <a:ext uri="{FF2B5EF4-FFF2-40B4-BE49-F238E27FC236}">
                  <a16:creationId xmlns:a16="http://schemas.microsoft.com/office/drawing/2014/main" id="{036B92E6-B0EB-BA70-3D46-3147A6B3287A}"/>
                </a:ext>
              </a:extLst>
            </p:cNvPr>
            <p:cNvGrpSpPr/>
            <p:nvPr/>
          </p:nvGrpSpPr>
          <p:grpSpPr>
            <a:xfrm>
              <a:off x="6509655" y="3177487"/>
              <a:ext cx="1781687" cy="1781687"/>
              <a:chOff x="5198757" y="1730479"/>
              <a:chExt cx="1781687" cy="1781687"/>
            </a:xfrm>
          </p:grpSpPr>
          <p:sp>
            <p:nvSpPr>
              <p:cNvPr id="26" name="Oval 10">
                <a:extLst>
                  <a:ext uri="{FF2B5EF4-FFF2-40B4-BE49-F238E27FC236}">
                    <a16:creationId xmlns:a16="http://schemas.microsoft.com/office/drawing/2014/main" id="{E12BBA36-5701-1DA9-7235-191D93DE5EC0}"/>
                  </a:ext>
                </a:extLst>
              </p:cNvPr>
              <p:cNvSpPr/>
              <p:nvPr/>
            </p:nvSpPr>
            <p:spPr>
              <a:xfrm>
                <a:off x="5198757" y="1730479"/>
                <a:ext cx="1781687" cy="178168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33" name="Rectangle 33">
                <a:extLst>
                  <a:ext uri="{FF2B5EF4-FFF2-40B4-BE49-F238E27FC236}">
                    <a16:creationId xmlns:a16="http://schemas.microsoft.com/office/drawing/2014/main" id="{2BD77813-1392-1F30-BA6B-3F995251FD6D}"/>
                  </a:ext>
                </a:extLst>
              </p:cNvPr>
              <p:cNvSpPr/>
              <p:nvPr/>
            </p:nvSpPr>
            <p:spPr>
              <a:xfrm>
                <a:off x="5390810" y="2742608"/>
                <a:ext cx="1473416" cy="656077"/>
              </a:xfrm>
              <a:prstGeom prst="rect">
                <a:avLst/>
              </a:prstGeom>
            </p:spPr>
            <p:txBody>
              <a:bodyPr wrap="square">
                <a:spAutoFit/>
              </a:bodyPr>
              <a:lstStyle/>
              <a:p>
                <a:pPr algn="ct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Administrative metadata</a:t>
                </a:r>
              </a:p>
            </p:txBody>
          </p:sp>
          <p:pic>
            <p:nvPicPr>
              <p:cNvPr id="17" name="图片 16">
                <a:extLst>
                  <a:ext uri="{FF2B5EF4-FFF2-40B4-BE49-F238E27FC236}">
                    <a16:creationId xmlns:a16="http://schemas.microsoft.com/office/drawing/2014/main" id="{E7D7C997-23CA-AC25-0817-45F9BE3B6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564" y="2127490"/>
                <a:ext cx="613288" cy="613288"/>
              </a:xfrm>
              <a:prstGeom prst="rect">
                <a:avLst/>
              </a:prstGeom>
            </p:spPr>
          </p:pic>
        </p:grpSp>
        <p:grpSp>
          <p:nvGrpSpPr>
            <p:cNvPr id="37" name="组合 36">
              <a:extLst>
                <a:ext uri="{FF2B5EF4-FFF2-40B4-BE49-F238E27FC236}">
                  <a16:creationId xmlns:a16="http://schemas.microsoft.com/office/drawing/2014/main" id="{E0315A1E-C6E4-6D33-40A1-27D1F85408FF}"/>
                </a:ext>
              </a:extLst>
            </p:cNvPr>
            <p:cNvGrpSpPr/>
            <p:nvPr/>
          </p:nvGrpSpPr>
          <p:grpSpPr>
            <a:xfrm>
              <a:off x="8470071" y="3177486"/>
              <a:ext cx="1781687" cy="1781687"/>
              <a:chOff x="8579616" y="1730480"/>
              <a:chExt cx="1781687" cy="1781687"/>
            </a:xfrm>
          </p:grpSpPr>
          <p:sp>
            <p:nvSpPr>
              <p:cNvPr id="23" name="Oval 4">
                <a:extLst>
                  <a:ext uri="{FF2B5EF4-FFF2-40B4-BE49-F238E27FC236}">
                    <a16:creationId xmlns:a16="http://schemas.microsoft.com/office/drawing/2014/main" id="{73F6EEE3-EEE1-21A1-75C7-C6822F87F6FD}"/>
                  </a:ext>
                </a:extLst>
              </p:cNvPr>
              <p:cNvSpPr/>
              <p:nvPr/>
            </p:nvSpPr>
            <p:spPr>
              <a:xfrm>
                <a:off x="8579616" y="1730480"/>
                <a:ext cx="1781687" cy="1781687"/>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34" name="Rectangle 34">
                <a:extLst>
                  <a:ext uri="{FF2B5EF4-FFF2-40B4-BE49-F238E27FC236}">
                    <a16:creationId xmlns:a16="http://schemas.microsoft.com/office/drawing/2014/main" id="{068F6563-2113-0157-448C-703D5257725E}"/>
                  </a:ext>
                </a:extLst>
              </p:cNvPr>
              <p:cNvSpPr/>
              <p:nvPr/>
            </p:nvSpPr>
            <p:spPr>
              <a:xfrm>
                <a:off x="8757754" y="2637834"/>
                <a:ext cx="1425409" cy="726609"/>
              </a:xfrm>
              <a:prstGeom prst="rect">
                <a:avLst/>
              </a:prstGeom>
            </p:spPr>
            <p:txBody>
              <a:bodyPr wrap="square">
                <a:spAutoFit/>
              </a:bodyPr>
              <a:lstStyle/>
              <a:p>
                <a:pPr algn="ctr">
                  <a:lnSpc>
                    <a:spcPct val="120000"/>
                  </a:lnSpc>
                </a:pPr>
                <a:r>
                  <a:rPr lang="en-GB"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Structural metadata</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DC76D427-3C16-C524-CF3D-E5D0898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93" y="2038239"/>
                <a:ext cx="687130" cy="687130"/>
              </a:xfrm>
              <a:prstGeom prst="rect">
                <a:avLst/>
              </a:prstGeom>
            </p:spPr>
          </p:pic>
        </p:grpSp>
      </p:grpSp>
    </p:spTree>
    <p:extLst>
      <p:ext uri="{BB962C8B-B14F-4D97-AF65-F5344CB8AC3E}">
        <p14:creationId xmlns:p14="http://schemas.microsoft.com/office/powerpoint/2010/main" val="61778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7C4CB-DFF2-3D1C-4376-60EE9C697765}"/>
              </a:ext>
            </a:extLst>
          </p:cNvPr>
          <p:cNvSpPr>
            <a:spLocks noGrp="1"/>
          </p:cNvSpPr>
          <p:nvPr>
            <p:ph type="title"/>
          </p:nvPr>
        </p:nvSpPr>
        <p:spPr/>
        <p:txBody>
          <a:bodyPr/>
          <a:lstStyle/>
          <a:p>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Types of Metadata -  Descriptive Metadata</a:t>
            </a:r>
            <a:endParaRPr lang="zh-CN" altLang="en-US" cap="none" dirty="0"/>
          </a:p>
        </p:txBody>
      </p:sp>
      <p:sp>
        <p:nvSpPr>
          <p:cNvPr id="6" name="内容占位符 5">
            <a:extLst>
              <a:ext uri="{FF2B5EF4-FFF2-40B4-BE49-F238E27FC236}">
                <a16:creationId xmlns:a16="http://schemas.microsoft.com/office/drawing/2014/main" id="{381373FE-503E-A48E-3D06-EEAF725EDACF}"/>
              </a:ext>
            </a:extLst>
          </p:cNvPr>
          <p:cNvSpPr>
            <a:spLocks noGrp="1"/>
          </p:cNvSpPr>
          <p:nvPr>
            <p:ph idx="1"/>
          </p:nvPr>
        </p:nvSpPr>
        <p:spPr/>
        <p:txBody>
          <a:bodyPr/>
          <a:lstStyle/>
          <a:p>
            <a:pPr marL="0" indent="0" algn="l">
              <a:buNone/>
            </a:pPr>
            <a:r>
              <a:rPr lang="zh-CN" altLang="en-US" sz="2400" kern="100" dirty="0">
                <a:latin typeface="新宋体" panose="02010609030101010101" pitchFamily="49" charset="-122"/>
                <a:ea typeface="新宋体" panose="02010609030101010101" pitchFamily="49" charset="-122"/>
                <a:cs typeface="Arial" panose="020B0604020202020204" pitchFamily="34" charset="0"/>
              </a:rPr>
              <a:t>从本质上讲，描述性元数据包括描述资产的任何信息，这些信息可用于以后的标识和发现。</a:t>
            </a:r>
            <a:endParaRPr lang="en-US" altLang="zh-CN" sz="2400" kern="100" dirty="0">
              <a:latin typeface="新宋体" panose="02010609030101010101" pitchFamily="49" charset="-122"/>
              <a:ea typeface="新宋体" panose="02010609030101010101" pitchFamily="49" charset="-122"/>
              <a:cs typeface="Arial" panose="020B0604020202020204" pitchFamily="34" charset="0"/>
            </a:endParaRPr>
          </a:p>
          <a:p>
            <a:pPr marL="0" indent="0" algn="l">
              <a:buNone/>
            </a:pPr>
            <a:r>
              <a:rPr lang="en-US" altLang="zh-CN" sz="2400" kern="100" dirty="0">
                <a:latin typeface="Arial" panose="020B0604020202020204" pitchFamily="34" charset="0"/>
                <a:ea typeface="新宋体" panose="02010609030101010101" pitchFamily="49" charset="-122"/>
                <a:cs typeface="Arial" panose="020B0604020202020204" pitchFamily="34" charset="0"/>
              </a:rPr>
              <a:t>Example properties</a:t>
            </a:r>
            <a:r>
              <a:rPr lang="zh-CN" altLang="en-US" sz="2400" kern="100" dirty="0">
                <a:latin typeface="Arial" panose="020B0604020202020204" pitchFamily="34" charset="0"/>
                <a:ea typeface="新宋体" panose="02010609030101010101" pitchFamily="49" charset="-122"/>
                <a:cs typeface="Arial" panose="020B0604020202020204" pitchFamily="34" charset="0"/>
              </a:rPr>
              <a:t>：</a:t>
            </a:r>
            <a:endParaRPr lang="en-US" altLang="zh-CN" sz="2400" kern="100" dirty="0">
              <a:latin typeface="Arial" panose="020B0604020202020204" pitchFamily="34" charset="0"/>
              <a:ea typeface="新宋体" panose="02010609030101010101" pitchFamily="49" charset="-122"/>
              <a:cs typeface="Arial" panose="020B0604020202020204" pitchFamily="34" charset="0"/>
            </a:endParaRPr>
          </a:p>
          <a:p>
            <a:pPr algn="l"/>
            <a:r>
              <a:rPr lang="zh-CN" altLang="en-US" sz="2400" kern="100" dirty="0">
                <a:latin typeface="新宋体" panose="02010609030101010101" pitchFamily="49" charset="-122"/>
                <a:ea typeface="新宋体" panose="02010609030101010101" pitchFamily="49" charset="-122"/>
                <a:cs typeface="Arial" panose="020B0604020202020204" pitchFamily="34" charset="0"/>
              </a:rPr>
              <a:t>唯一标识符（如 </a:t>
            </a:r>
            <a:r>
              <a:rPr lang="en-US" altLang="zh-CN" sz="2400" kern="100" dirty="0">
                <a:latin typeface="新宋体" panose="02010609030101010101" pitchFamily="49" charset="-122"/>
                <a:ea typeface="新宋体" panose="02010609030101010101" pitchFamily="49" charset="-122"/>
                <a:cs typeface="Arial" panose="020B0604020202020204" pitchFamily="34" charset="0"/>
              </a:rPr>
              <a:t>ISBN</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a:t>
            </a:r>
            <a:endParaRPr lang="en-US" altLang="zh-CN" sz="2400" kern="100" dirty="0">
              <a:latin typeface="新宋体" panose="02010609030101010101" pitchFamily="49" charset="-122"/>
              <a:ea typeface="新宋体" panose="02010609030101010101" pitchFamily="49" charset="-122"/>
              <a:cs typeface="Arial" panose="020B0604020202020204" pitchFamily="34" charset="0"/>
            </a:endParaRPr>
          </a:p>
          <a:p>
            <a:pPr algn="l"/>
            <a:r>
              <a:rPr lang="zh-CN" altLang="en-US" sz="2400" kern="100" dirty="0">
                <a:latin typeface="新宋体" panose="02010609030101010101" pitchFamily="49" charset="-122"/>
                <a:ea typeface="新宋体" panose="02010609030101010101" pitchFamily="49" charset="-122"/>
                <a:cs typeface="Arial" panose="020B0604020202020204" pitchFamily="34" charset="0"/>
              </a:rPr>
              <a:t>物理属性（如文件尺寸或潘通颜色 </a:t>
            </a:r>
            <a:r>
              <a:rPr lang="en-US" altLang="zh-CN" sz="2400" kern="100" dirty="0">
                <a:latin typeface="新宋体" panose="02010609030101010101" pitchFamily="49" charset="-122"/>
                <a:ea typeface="新宋体" panose="02010609030101010101" pitchFamily="49" charset="-122"/>
                <a:cs typeface="Arial" panose="020B0604020202020204" pitchFamily="34" charset="0"/>
              </a:rPr>
              <a:t>(</a:t>
            </a:r>
            <a:r>
              <a:rPr lang="en-US" altLang="zh-CN" sz="2400" kern="100" dirty="0" err="1">
                <a:latin typeface="新宋体" panose="02010609030101010101" pitchFamily="49" charset="-122"/>
                <a:ea typeface="新宋体" panose="02010609030101010101" pitchFamily="49" charset="-122"/>
                <a:cs typeface="Arial" panose="020B0604020202020204" pitchFamily="34" charset="0"/>
              </a:rPr>
              <a:t>Pantong</a:t>
            </a:r>
            <a:r>
              <a:rPr lang="en-US" altLang="zh-CN" sz="2400" kern="100" dirty="0">
                <a:latin typeface="新宋体" panose="02010609030101010101" pitchFamily="49" charset="-122"/>
                <a:ea typeface="新宋体" panose="02010609030101010101" pitchFamily="49" charset="-122"/>
                <a:cs typeface="Arial" panose="020B0604020202020204" pitchFamily="34" charset="0"/>
              </a:rPr>
              <a:t> colors)</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a:t>
            </a:r>
            <a:endParaRPr lang="en-US" altLang="zh-CN" sz="2400" kern="100" dirty="0">
              <a:latin typeface="新宋体" panose="02010609030101010101" pitchFamily="49" charset="-122"/>
              <a:ea typeface="新宋体" panose="02010609030101010101" pitchFamily="49" charset="-122"/>
              <a:cs typeface="Arial" panose="020B0604020202020204" pitchFamily="34" charset="0"/>
            </a:endParaRPr>
          </a:p>
          <a:p>
            <a:pPr algn="l"/>
            <a:r>
              <a:rPr lang="zh-CN" altLang="en-US" sz="2400" kern="100" dirty="0">
                <a:latin typeface="新宋体" panose="02010609030101010101" pitchFamily="49" charset="-122"/>
                <a:ea typeface="新宋体" panose="02010609030101010101" pitchFamily="49" charset="-122"/>
                <a:cs typeface="Arial" panose="020B0604020202020204" pitchFamily="34" charset="0"/>
              </a:rPr>
              <a:t>书目属性（如作者或创作者、标题、主题、体裁</a:t>
            </a:r>
            <a:r>
              <a:rPr lang="en-US" altLang="zh-CN" sz="2400" kern="100" dirty="0">
                <a:latin typeface="新宋体" panose="02010609030101010101" pitchFamily="49" charset="-122"/>
                <a:ea typeface="新宋体" panose="02010609030101010101" pitchFamily="49" charset="-122"/>
                <a:cs typeface="Arial" panose="020B0604020202020204" pitchFamily="34" charset="0"/>
              </a:rPr>
              <a:t>(genre)</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、出版时间和关键字）</a:t>
            </a:r>
          </a:p>
          <a:p>
            <a:endParaRPr lang="zh-CN" altLang="en-US" dirty="0"/>
          </a:p>
        </p:txBody>
      </p:sp>
    </p:spTree>
    <p:extLst>
      <p:ext uri="{BB962C8B-B14F-4D97-AF65-F5344CB8AC3E}">
        <p14:creationId xmlns:p14="http://schemas.microsoft.com/office/powerpoint/2010/main" val="63270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管理元数据">
            <a:extLst>
              <a:ext uri="{FF2B5EF4-FFF2-40B4-BE49-F238E27FC236}">
                <a16:creationId xmlns:a16="http://schemas.microsoft.com/office/drawing/2014/main" id="{82528C23-3472-BA0A-289C-3F9C47AE7564}"/>
              </a:ext>
            </a:extLst>
          </p:cNvPr>
          <p:cNvSpPr>
            <a:spLocks noChangeAspect="1" noChangeArrowheads="1"/>
          </p:cNvSpPr>
          <p:nvPr/>
        </p:nvSpPr>
        <p:spPr bwMode="auto">
          <a:xfrm>
            <a:off x="104775" y="-1211263"/>
            <a:ext cx="3924300" cy="2771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标题 1">
            <a:extLst>
              <a:ext uri="{FF2B5EF4-FFF2-40B4-BE49-F238E27FC236}">
                <a16:creationId xmlns:a16="http://schemas.microsoft.com/office/drawing/2014/main" id="{3D5B1687-9544-1DF5-648F-7BD4CB5E9B94}"/>
              </a:ext>
            </a:extLst>
          </p:cNvPr>
          <p:cNvSpPr>
            <a:spLocks noGrp="1"/>
          </p:cNvSpPr>
          <p:nvPr>
            <p:ph type="title"/>
          </p:nvPr>
        </p:nvSpPr>
        <p:spPr>
          <a:xfrm>
            <a:off x="581192" y="702156"/>
            <a:ext cx="11029616" cy="1188720"/>
          </a:xfrm>
        </p:spPr>
        <p:txBody>
          <a:bodyPr/>
          <a:lstStyle/>
          <a:p>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Types of Metadata -  Administrative Metadata</a:t>
            </a:r>
            <a:endParaRPr lang="zh-CN" altLang="en-US" cap="none" dirty="0"/>
          </a:p>
        </p:txBody>
      </p:sp>
      <p:sp>
        <p:nvSpPr>
          <p:cNvPr id="11" name="文本框 10">
            <a:extLst>
              <a:ext uri="{FF2B5EF4-FFF2-40B4-BE49-F238E27FC236}">
                <a16:creationId xmlns:a16="http://schemas.microsoft.com/office/drawing/2014/main" id="{CA76C32B-6BB0-3F5C-4F5E-E42D7685C3F3}"/>
              </a:ext>
            </a:extLst>
          </p:cNvPr>
          <p:cNvSpPr txBox="1"/>
          <p:nvPr/>
        </p:nvSpPr>
        <p:spPr>
          <a:xfrm>
            <a:off x="581192" y="2598511"/>
            <a:ext cx="4591568" cy="3170099"/>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新宋体" panose="02010609030101010101" pitchFamily="49" charset="-122"/>
                <a:ea typeface="新宋体" panose="02010609030101010101" pitchFamily="49" charset="-122"/>
              </a:rPr>
              <a:t>管理元数据与数字资产的技术来源相关</a:t>
            </a:r>
            <a:r>
              <a:rPr kumimoji="0" lang="zh-CN" altLang="en-US" sz="2000" b="0" i="0" u="none" strike="noStrike" cap="none" normalizeH="0" baseline="0" dirty="0">
                <a:ln>
                  <a:noFill/>
                </a:ln>
                <a:solidFill>
                  <a:schemeClr val="tx1"/>
                </a:solidFill>
                <a:effectLst/>
                <a:latin typeface="新宋体" panose="02010609030101010101" pitchFamily="49" charset="-122"/>
                <a:ea typeface="新宋体" panose="02010609030101010101" pitchFamily="49" charset="-122"/>
              </a:rPr>
              <a:t>。</a:t>
            </a:r>
            <a:r>
              <a:rPr kumimoji="0" lang="zh-CN" altLang="zh-CN" sz="2000" b="0" i="0" u="none" strike="noStrike" cap="none" normalizeH="0" baseline="0" dirty="0">
                <a:ln>
                  <a:noFill/>
                </a:ln>
                <a:solidFill>
                  <a:schemeClr val="tx1"/>
                </a:solidFill>
                <a:effectLst/>
                <a:latin typeface="新宋体" panose="02010609030101010101" pitchFamily="49" charset="-122"/>
                <a:ea typeface="新宋体" panose="02010609030101010101" pitchFamily="49" charset="-122"/>
              </a:rPr>
              <a:t>它包括文件类型以及资产的创建时间和创建方式等数据。这也是与使用权和知识产权相关的元数据类型，提供诸如资产所有者，在哪里以及如何使用资产以及数字资产可用于当前许可证下允许的目的的持续时间等信息。</a:t>
            </a:r>
            <a:endParaRPr kumimoji="0" lang="en-US" altLang="zh-CN" sz="2000" b="0" i="0" u="none" strike="noStrike" cap="none" normalizeH="0" baseline="0" dirty="0">
              <a:ln>
                <a:noFill/>
              </a:ln>
              <a:solidFill>
                <a:schemeClr val="tx1"/>
              </a:solidFill>
              <a:effectLst/>
              <a:latin typeface="新宋体" panose="02010609030101010101" pitchFamily="49" charset="-122"/>
              <a:ea typeface="新宋体" panose="02010609030101010101" pitchFamily="49" charset="-122"/>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新宋体" panose="02010609030101010101" pitchFamily="49" charset="-122"/>
              <a:ea typeface="新宋体" panose="02010609030101010101" pitchFamily="49" charset="-122"/>
            </a:endParaRPr>
          </a:p>
          <a:p>
            <a:pPr marL="0" indent="0">
              <a:buNone/>
            </a:pPr>
            <a:r>
              <a:rPr lang="zh-CN" altLang="en-US" sz="2000" b="0" i="0" dirty="0">
                <a:solidFill>
                  <a:schemeClr val="tx1"/>
                </a:solidFill>
                <a:effectLst/>
                <a:latin typeface="新宋体" panose="02010609030101010101" pitchFamily="49" charset="-122"/>
                <a:ea typeface="新宋体" panose="02010609030101010101" pitchFamily="49" charset="-122"/>
              </a:rPr>
              <a:t>国家信息标准组织</a:t>
            </a:r>
            <a:r>
              <a:rPr lang="en-US" altLang="zh-CN" sz="2000" dirty="0">
                <a:solidFill>
                  <a:schemeClr val="tx1"/>
                </a:solidFill>
                <a:latin typeface="新宋体" panose="02010609030101010101" pitchFamily="49" charset="-122"/>
                <a:ea typeface="新宋体" panose="02010609030101010101" pitchFamily="49" charset="-122"/>
              </a:rPr>
              <a:t>(</a:t>
            </a:r>
            <a:r>
              <a:rPr lang="en-US" altLang="zh-CN" sz="2000" b="0" i="0" dirty="0">
                <a:solidFill>
                  <a:schemeClr val="tx1"/>
                </a:solidFill>
                <a:effectLst/>
                <a:latin typeface="新宋体" panose="02010609030101010101" pitchFamily="49" charset="-122"/>
                <a:ea typeface="新宋体" panose="02010609030101010101" pitchFamily="49" charset="-122"/>
              </a:rPr>
              <a:t>NISO)</a:t>
            </a:r>
            <a:r>
              <a:rPr lang="zh-CN" altLang="en-US" sz="2000" b="0" i="0" dirty="0">
                <a:solidFill>
                  <a:schemeClr val="tx1"/>
                </a:solidFill>
                <a:effectLst/>
                <a:latin typeface="新宋体" panose="02010609030101010101" pitchFamily="49" charset="-122"/>
                <a:ea typeface="新宋体" panose="02010609030101010101" pitchFamily="49" charset="-122"/>
              </a:rPr>
              <a:t>将管理元数据分为三种子类型：</a:t>
            </a:r>
            <a:endParaRPr lang="en-US" altLang="zh-CN" sz="2000" b="0" i="0" dirty="0">
              <a:solidFill>
                <a:schemeClr val="tx1"/>
              </a:solidFill>
              <a:effectLst/>
              <a:latin typeface="新宋体" panose="02010609030101010101" pitchFamily="49" charset="-122"/>
              <a:ea typeface="新宋体" panose="02010609030101010101" pitchFamily="49" charset="-122"/>
            </a:endParaRPr>
          </a:p>
        </p:txBody>
      </p:sp>
      <p:sp>
        <p:nvSpPr>
          <p:cNvPr id="17" name="文本框 16">
            <a:extLst>
              <a:ext uri="{FF2B5EF4-FFF2-40B4-BE49-F238E27FC236}">
                <a16:creationId xmlns:a16="http://schemas.microsoft.com/office/drawing/2014/main" id="{FE51F560-F520-0617-A77A-74887FD0BBC8}"/>
              </a:ext>
            </a:extLst>
          </p:cNvPr>
          <p:cNvSpPr txBox="1"/>
          <p:nvPr/>
        </p:nvSpPr>
        <p:spPr>
          <a:xfrm>
            <a:off x="5767876" y="2143014"/>
            <a:ext cx="6094602" cy="4545860"/>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1"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技术元数据</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解码和渲染文件所需的信息文件类型</a:t>
            </a:r>
            <a:endPar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文件大小</a:t>
            </a:r>
            <a:endPar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创建日期</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时间</a:t>
            </a:r>
            <a:endPar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压缩方式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(Compression scheme)</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1"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保存元数据</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数字资产长期管理和归档所需的信息</a:t>
            </a:r>
            <a:endPar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校验和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(Checksum)</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保存事件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(Preservation event)</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1"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权利元数据</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与知识产权和使用权有关的信息</a:t>
            </a:r>
            <a:endPar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版权状态 </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(Copyright status)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许可条款</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(License terms)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 </a:t>
            </a:r>
            <a:r>
              <a:rPr kumimoji="0" lang="zh-CN" altLang="en-US"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版权持有人</a:t>
            </a:r>
            <a:r>
              <a:rPr kumimoji="0" lang="en-US" altLang="zh-CN"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(Rights holder)</a:t>
            </a:r>
            <a:endParaRPr kumimoji="0" lang="zh-CN" altLang="en-US"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98631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46E0533-437C-897D-5CA8-3C888D7E9344}"/>
              </a:ext>
            </a:extLst>
          </p:cNvPr>
          <p:cNvSpPr txBox="1"/>
          <p:nvPr/>
        </p:nvSpPr>
        <p:spPr>
          <a:xfrm>
            <a:off x="581192" y="2315014"/>
            <a:ext cx="10156716" cy="1412310"/>
          </a:xfrm>
          <a:prstGeom prst="rect">
            <a:avLst/>
          </a:prstGeom>
          <a:noFill/>
        </p:spPr>
        <p:txBody>
          <a:bodyPr wrap="square" numCol="1">
            <a:spAutoFit/>
          </a:bodyPr>
          <a:lstStyle/>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结构化元数据是记录两个资源之间关系的关键，对于具有复杂结构和多个层次结构的复合对象更为重要</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Example properties</a:t>
            </a: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p:txBody>
      </p:sp>
      <p:sp>
        <p:nvSpPr>
          <p:cNvPr id="11" name="文本框 10">
            <a:extLst>
              <a:ext uri="{FF2B5EF4-FFF2-40B4-BE49-F238E27FC236}">
                <a16:creationId xmlns:a16="http://schemas.microsoft.com/office/drawing/2014/main" id="{36AFB0A5-743A-8736-0708-269E35D7826F}"/>
              </a:ext>
            </a:extLst>
          </p:cNvPr>
          <p:cNvSpPr txBox="1"/>
          <p:nvPr/>
        </p:nvSpPr>
        <p:spPr>
          <a:xfrm>
            <a:off x="581192" y="4122285"/>
            <a:ext cx="6855476" cy="5016630"/>
          </a:xfrm>
          <a:prstGeom prst="rect">
            <a:avLst/>
          </a:prstGeom>
          <a:noFill/>
        </p:spPr>
        <p:txBody>
          <a:bodyPr wrap="square" numCol="2">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序列</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层级结构中的位置</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页码</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标题</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endParaRPr lang="en-US" altLang="zh-CN" sz="2400" dirty="0">
              <a:solidFill>
                <a:prstClr val="black"/>
              </a:solidFill>
              <a:latin typeface="新宋体" panose="02010609030101010101" pitchFamily="49" charset="-122"/>
              <a:ea typeface="新宋体" panose="02010609030101010101" pitchFamily="49" charset="-122"/>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R="0" lvl="0" algn="l" defTabSz="457200" rtl="0" eaLnBrk="1" fontAlgn="auto" latinLnBrk="0" hangingPunct="1">
              <a:lnSpc>
                <a:spcPct val="110000"/>
              </a:lnSpc>
              <a:spcBef>
                <a:spcPct val="20000"/>
              </a:spcBef>
              <a:spcAft>
                <a:spcPts val="600"/>
              </a:spcAft>
              <a:buClr>
                <a:srgbClr val="1CADE4"/>
              </a:buClr>
              <a:buSzPct val="92000"/>
              <a:tabLst/>
              <a:defRPr/>
            </a:pP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R="0" lvl="0" algn="l" defTabSz="457200" rtl="0" eaLnBrk="1" fontAlgn="auto" latinLnBrk="0" hangingPunct="1">
              <a:lnSpc>
                <a:spcPct val="110000"/>
              </a:lnSpc>
              <a:spcBef>
                <a:spcPct val="20000"/>
              </a:spcBef>
              <a:spcAft>
                <a:spcPts val="600"/>
              </a:spcAft>
              <a:buClr>
                <a:srgbClr val="1CADE4"/>
              </a:buClr>
              <a:buSzPct val="92000"/>
              <a:tabLst/>
              <a:defRPr/>
            </a:pPr>
            <a:endParaRPr lang="en-US" altLang="zh-CN" sz="2400" dirty="0">
              <a:solidFill>
                <a:prstClr val="black"/>
              </a:solidFill>
              <a:latin typeface="新宋体" panose="02010609030101010101" pitchFamily="49" charset="-122"/>
              <a:ea typeface="新宋体" panose="02010609030101010101" pitchFamily="49" charset="-122"/>
            </a:endParaRPr>
          </a:p>
          <a:p>
            <a:pPr marR="0" lvl="0" algn="l" defTabSz="457200" rtl="0" eaLnBrk="1" fontAlgn="auto" latinLnBrk="0" hangingPunct="1">
              <a:lnSpc>
                <a:spcPct val="110000"/>
              </a:lnSpc>
              <a:spcBef>
                <a:spcPct val="20000"/>
              </a:spcBef>
              <a:spcAft>
                <a:spcPts val="600"/>
              </a:spcAft>
              <a:buClr>
                <a:srgbClr val="1CADE4"/>
              </a:buClr>
              <a:buSzPct val="92000"/>
              <a:tabLst/>
              <a:defRPr/>
            </a:pP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章节</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部分</a:t>
            </a:r>
            <a:r>
              <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(section)</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段落</a:t>
            </a:r>
            <a:endParaRPr kumimoji="0" lang="en-US" altLang="zh-CN"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endParaRP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mn-cs"/>
              </a:rPr>
              <a:t>目录</a:t>
            </a:r>
          </a:p>
        </p:txBody>
      </p:sp>
      <p:sp>
        <p:nvSpPr>
          <p:cNvPr id="12" name="标题 1">
            <a:extLst>
              <a:ext uri="{FF2B5EF4-FFF2-40B4-BE49-F238E27FC236}">
                <a16:creationId xmlns:a16="http://schemas.microsoft.com/office/drawing/2014/main" id="{82322625-A80C-E533-7D5D-1D4B5F2DC593}"/>
              </a:ext>
            </a:extLst>
          </p:cNvPr>
          <p:cNvSpPr>
            <a:spLocks noGrp="1"/>
          </p:cNvSpPr>
          <p:nvPr>
            <p:ph type="title"/>
          </p:nvPr>
        </p:nvSpPr>
        <p:spPr>
          <a:xfrm>
            <a:off x="581192" y="702156"/>
            <a:ext cx="11029616" cy="1188720"/>
          </a:xfrm>
        </p:spPr>
        <p:txBody>
          <a:bodyPr/>
          <a:lstStyle/>
          <a:p>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Types of Metadata - Structural</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Metadata</a:t>
            </a:r>
            <a:endParaRPr lang="zh-CN" altLang="en-US" cap="none" dirty="0"/>
          </a:p>
        </p:txBody>
      </p:sp>
    </p:spTree>
    <p:extLst>
      <p:ext uri="{BB962C8B-B14F-4D97-AF65-F5344CB8AC3E}">
        <p14:creationId xmlns:p14="http://schemas.microsoft.com/office/powerpoint/2010/main" val="1869663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3" name="图片 2">
            <a:extLst>
              <a:ext uri="{FF2B5EF4-FFF2-40B4-BE49-F238E27FC236}">
                <a16:creationId xmlns:a16="http://schemas.microsoft.com/office/drawing/2014/main" id="{208470FE-34F6-D662-8472-11BB96E36F45}"/>
              </a:ext>
            </a:extLst>
          </p:cNvPr>
          <p:cNvPicPr>
            <a:picLocks noChangeAspect="1"/>
          </p:cNvPicPr>
          <p:nvPr/>
        </p:nvPicPr>
        <p:blipFill>
          <a:blip r:embed="rId2"/>
          <a:stretch>
            <a:fillRect/>
          </a:stretch>
        </p:blipFill>
        <p:spPr>
          <a:xfrm>
            <a:off x="587229" y="1333169"/>
            <a:ext cx="10779854" cy="5524831"/>
          </a:xfrm>
          <a:prstGeom prst="rect">
            <a:avLst/>
          </a:prstGeom>
        </p:spPr>
      </p:pic>
      <p:sp>
        <p:nvSpPr>
          <p:cNvPr id="2" name="矩形: 圆角 1">
            <a:extLst>
              <a:ext uri="{FF2B5EF4-FFF2-40B4-BE49-F238E27FC236}">
                <a16:creationId xmlns:a16="http://schemas.microsoft.com/office/drawing/2014/main" id="{A5E34378-ED27-0672-B4BC-1F2B313ADD4A}"/>
              </a:ext>
            </a:extLst>
          </p:cNvPr>
          <p:cNvSpPr/>
          <p:nvPr/>
        </p:nvSpPr>
        <p:spPr>
          <a:xfrm>
            <a:off x="4990531" y="2217878"/>
            <a:ext cx="1878841" cy="204717"/>
          </a:xfrm>
          <a:prstGeom prst="roundRect">
            <a:avLst/>
          </a:prstGeom>
          <a:solidFill>
            <a:schemeClr val="accent5">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D8B5887-0EA2-DC47-04B5-D1173D730E82}"/>
              </a:ext>
            </a:extLst>
          </p:cNvPr>
          <p:cNvSpPr/>
          <p:nvPr/>
        </p:nvSpPr>
        <p:spPr>
          <a:xfrm>
            <a:off x="3832746" y="3730388"/>
            <a:ext cx="4283123" cy="243385"/>
          </a:xfrm>
          <a:prstGeom prst="roundRect">
            <a:avLst/>
          </a:prstGeom>
          <a:solidFill>
            <a:schemeClr val="accent5">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06FD9F6-0682-C0B2-8BAD-9CD9B7F3E29D}"/>
              </a:ext>
            </a:extLst>
          </p:cNvPr>
          <p:cNvSpPr/>
          <p:nvPr/>
        </p:nvSpPr>
        <p:spPr>
          <a:xfrm>
            <a:off x="3832746" y="4829033"/>
            <a:ext cx="4283123" cy="243385"/>
          </a:xfrm>
          <a:prstGeom prst="roundRect">
            <a:avLst/>
          </a:prstGeom>
          <a:solidFill>
            <a:schemeClr val="accent5">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06A43617-D4DC-7D48-30EC-3E7A4CF8621E}"/>
              </a:ext>
            </a:extLst>
          </p:cNvPr>
          <p:cNvSpPr/>
          <p:nvPr/>
        </p:nvSpPr>
        <p:spPr>
          <a:xfrm>
            <a:off x="4990531" y="5886895"/>
            <a:ext cx="1878841" cy="204717"/>
          </a:xfrm>
          <a:prstGeom prst="roundRect">
            <a:avLst/>
          </a:prstGeom>
          <a:solidFill>
            <a:schemeClr val="accent5">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906BCA5-632F-5B4E-BFF2-96E3918952E2}"/>
              </a:ext>
            </a:extLst>
          </p:cNvPr>
          <p:cNvSpPr/>
          <p:nvPr/>
        </p:nvSpPr>
        <p:spPr>
          <a:xfrm>
            <a:off x="6332561" y="3698543"/>
            <a:ext cx="809767" cy="3160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D32E595-3A0E-9A32-6FE6-0E1A3711919D}"/>
              </a:ext>
            </a:extLst>
          </p:cNvPr>
          <p:cNvSpPr/>
          <p:nvPr/>
        </p:nvSpPr>
        <p:spPr>
          <a:xfrm>
            <a:off x="6414446" y="4787969"/>
            <a:ext cx="645995" cy="3160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4979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HOW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如何进行数字化？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lnSpcReduction="10000"/>
          </a:bodyPr>
          <a:lstStyle/>
          <a:p>
            <a:r>
              <a:rPr lang="zh-CN" altLang="en-US" sz="2400" dirty="0">
                <a:solidFill>
                  <a:schemeClr val="accent4"/>
                </a:solidFill>
                <a:latin typeface="微软雅黑" panose="020B0503020204020204" pitchFamily="34" charset="-122"/>
                <a:ea typeface="微软雅黑" panose="020B0503020204020204" pitchFamily="34" charset="-122"/>
                <a:cs typeface="+mn-ea"/>
                <a:sym typeface="+mn-lt"/>
              </a:rPr>
              <a:t>元数据模型</a:t>
            </a:r>
            <a:endParaRPr lang="en-US" altLang="zh-CN" sz="2400" dirty="0">
              <a:solidFill>
                <a:schemeClr val="accent4"/>
              </a:solidFill>
              <a:latin typeface="微软雅黑" panose="020B0503020204020204" pitchFamily="34" charset="-122"/>
              <a:ea typeface="微软雅黑" panose="020B0503020204020204" pitchFamily="34" charset="-122"/>
              <a:cs typeface="+mn-ea"/>
              <a:sym typeface="+mn-lt"/>
            </a:endParaRP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数字收藏品和对象被组织成一个层次结构，每个层次由特定的元数据来描述</a:t>
            </a:r>
            <a:endParaRPr lang="en-US" altLang="zh-CN"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涵盖三种元数据类别，明确不同类别元数据的功能</a:t>
            </a:r>
          </a:p>
          <a:p>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结合不同的</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元数据标准</a:t>
            </a:r>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，以涵盖所有实体和数字对象的类型和格式</a:t>
            </a:r>
            <a:endParaRPr lang="en-US" altLang="zh-CN"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endParaRPr>
          </a:p>
        </p:txBody>
      </p:sp>
      <p:sp>
        <p:nvSpPr>
          <p:cNvPr id="4" name="内容占位符 3">
            <a:extLst>
              <a:ext uri="{FF2B5EF4-FFF2-40B4-BE49-F238E27FC236}">
                <a16:creationId xmlns:a16="http://schemas.microsoft.com/office/drawing/2014/main" id="{D7A48260-55F6-ED70-D764-9DE342066BE5}"/>
              </a:ext>
            </a:extLst>
          </p:cNvPr>
          <p:cNvSpPr>
            <a:spLocks noGrp="1"/>
          </p:cNvSpPr>
          <p:nvPr>
            <p:ph sz="half" idx="2"/>
          </p:nvPr>
        </p:nvSpPr>
        <p:spPr>
          <a:xfrm>
            <a:off x="6416039" y="2228003"/>
            <a:ext cx="5459802" cy="3633047"/>
          </a:xfrm>
        </p:spPr>
        <p:txBody>
          <a:bodyPr>
            <a:normAutofit lnSpcReduction="10000"/>
          </a:bodyPr>
          <a:lstStyle/>
          <a:p>
            <a:r>
              <a:rPr lang="fr-FR" altLang="zh-CN" sz="2400" dirty="0">
                <a:latin typeface="Arial" panose="020B0604020202020204" pitchFamily="34" charset="0"/>
                <a:cs typeface="Arial" panose="020B0604020202020204" pitchFamily="34" charset="0"/>
              </a:rPr>
              <a:t>Dublin </a:t>
            </a:r>
            <a:r>
              <a:rPr lang="en-GB" altLang="zh-CN" sz="2400" dirty="0">
                <a:latin typeface="Arial" panose="020B0604020202020204" pitchFamily="34" charset="0"/>
                <a:cs typeface="Arial" panose="020B0604020202020204" pitchFamily="34" charset="0"/>
              </a:rPr>
              <a:t>Core</a:t>
            </a:r>
            <a:r>
              <a:rPr lang="fr-FR" altLang="zh-CN" sz="2400" dirty="0">
                <a:latin typeface="Arial" panose="020B0604020202020204" pitchFamily="34" charset="0"/>
                <a:cs typeface="Arial" panose="020B0604020202020204" pitchFamily="34" charset="0"/>
              </a:rPr>
              <a:t> Collection Description Application Profile (DC CD AP) [1] </a:t>
            </a:r>
          </a:p>
          <a:p>
            <a:r>
              <a:rPr lang="en-GB" altLang="zh-CN" sz="2400" kern="100" dirty="0">
                <a:latin typeface="Arial" panose="020B0604020202020204" pitchFamily="34" charset="0"/>
                <a:ea typeface="宋体" panose="02010600030101010101" pitchFamily="2" charset="-122"/>
                <a:cs typeface="Arial" panose="020B0604020202020204" pitchFamily="34" charset="0"/>
              </a:rPr>
              <a:t>General International Standard Archival Description (ISAD(G)) [2]</a:t>
            </a:r>
          </a:p>
          <a:p>
            <a:r>
              <a:rPr lang="en-GB" altLang="zh-CN" sz="2400" dirty="0">
                <a:latin typeface="Arial" panose="020B0604020202020204" pitchFamily="34" charset="0"/>
                <a:cs typeface="Arial" panose="020B0604020202020204" pitchFamily="34" charset="0"/>
              </a:rPr>
              <a:t>Alexandria Digital Library (ADL) [3]</a:t>
            </a:r>
          </a:p>
          <a:p>
            <a:r>
              <a:rPr lang="en-US" altLang="zh-CN" sz="2400" dirty="0">
                <a:latin typeface="Arial" panose="020B0604020202020204" pitchFamily="34" charset="0"/>
                <a:cs typeface="Arial" panose="020B0604020202020204" pitchFamily="34" charset="0"/>
              </a:rPr>
              <a:t>Research Support Libraries Program (RSLP) [4]</a:t>
            </a:r>
          </a:p>
          <a:p>
            <a:r>
              <a:rPr lang="en-GB" altLang="zh-CN" sz="2400" dirty="0">
                <a:latin typeface="Arial" panose="020B0604020202020204" pitchFamily="34" charset="0"/>
                <a:cs typeface="Arial" panose="020B0604020202020204" pitchFamily="34" charset="0"/>
              </a:rPr>
              <a:t>Learning Object Metadata (LOM) [5]</a:t>
            </a:r>
            <a:endParaRPr lang="en-US" altLang="zh-CN" sz="2400" dirty="0">
              <a:latin typeface="Arial" panose="020B0604020202020204" pitchFamily="34" charset="0"/>
              <a:ea typeface="新宋体" panose="02010609030101010101" pitchFamily="49" charset="-122"/>
              <a:cs typeface="Arial" panose="020B0604020202020204" pitchFamily="34" charset="0"/>
            </a:endParaRPr>
          </a:p>
        </p:txBody>
      </p:sp>
    </p:spTree>
    <p:extLst>
      <p:ext uri="{BB962C8B-B14F-4D97-AF65-F5344CB8AC3E}">
        <p14:creationId xmlns:p14="http://schemas.microsoft.com/office/powerpoint/2010/main" val="205255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3" name="图片 2">
            <a:extLst>
              <a:ext uri="{FF2B5EF4-FFF2-40B4-BE49-F238E27FC236}">
                <a16:creationId xmlns:a16="http://schemas.microsoft.com/office/drawing/2014/main" id="{208470FE-34F6-D662-8472-11BB96E36F45}"/>
              </a:ext>
            </a:extLst>
          </p:cNvPr>
          <p:cNvPicPr>
            <a:picLocks noChangeAspect="1"/>
          </p:cNvPicPr>
          <p:nvPr/>
        </p:nvPicPr>
        <p:blipFill>
          <a:blip r:embed="rId2"/>
          <a:stretch>
            <a:fillRect/>
          </a:stretch>
        </p:blipFill>
        <p:spPr>
          <a:xfrm>
            <a:off x="587229" y="1333169"/>
            <a:ext cx="10779854" cy="5524831"/>
          </a:xfrm>
          <a:prstGeom prst="rect">
            <a:avLst/>
          </a:prstGeom>
        </p:spPr>
      </p:pic>
      <p:sp>
        <p:nvSpPr>
          <p:cNvPr id="6" name="矩形 5">
            <a:extLst>
              <a:ext uri="{FF2B5EF4-FFF2-40B4-BE49-F238E27FC236}">
                <a16:creationId xmlns:a16="http://schemas.microsoft.com/office/drawing/2014/main" id="{8CE796EF-B320-953A-60F5-E5B8DE0C4640}"/>
              </a:ext>
            </a:extLst>
          </p:cNvPr>
          <p:cNvSpPr/>
          <p:nvPr/>
        </p:nvSpPr>
        <p:spPr>
          <a:xfrm>
            <a:off x="596327" y="2424752"/>
            <a:ext cx="739683" cy="119999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6E54BC-8FC0-7E0E-6447-091A7A8B92E9}"/>
              </a:ext>
            </a:extLst>
          </p:cNvPr>
          <p:cNvSpPr/>
          <p:nvPr/>
        </p:nvSpPr>
        <p:spPr>
          <a:xfrm>
            <a:off x="587229" y="5053840"/>
            <a:ext cx="398352" cy="25187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8" name="矩形 7">
            <a:extLst>
              <a:ext uri="{FF2B5EF4-FFF2-40B4-BE49-F238E27FC236}">
                <a16:creationId xmlns:a16="http://schemas.microsoft.com/office/drawing/2014/main" id="{B7A0BE2D-4BFE-19AC-9CF5-2EE97E7D2387}"/>
              </a:ext>
            </a:extLst>
          </p:cNvPr>
          <p:cNvSpPr/>
          <p:nvPr/>
        </p:nvSpPr>
        <p:spPr>
          <a:xfrm>
            <a:off x="596327" y="6131591"/>
            <a:ext cx="398352" cy="251870"/>
          </a:xfrm>
          <a:prstGeom prst="rect">
            <a:avLst/>
          </a:prstGeom>
          <a:noFill/>
          <a:ln w="381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0" name="矩形 9">
            <a:extLst>
              <a:ext uri="{FF2B5EF4-FFF2-40B4-BE49-F238E27FC236}">
                <a16:creationId xmlns:a16="http://schemas.microsoft.com/office/drawing/2014/main" id="{D1820B04-FE4C-774D-3751-714A73967537}"/>
              </a:ext>
            </a:extLst>
          </p:cNvPr>
          <p:cNvSpPr/>
          <p:nvPr/>
        </p:nvSpPr>
        <p:spPr>
          <a:xfrm>
            <a:off x="8485537" y="4208796"/>
            <a:ext cx="398352" cy="251870"/>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1" name="矩形 10">
            <a:extLst>
              <a:ext uri="{FF2B5EF4-FFF2-40B4-BE49-F238E27FC236}">
                <a16:creationId xmlns:a16="http://schemas.microsoft.com/office/drawing/2014/main" id="{BADB8D64-64FD-A18E-2F70-D5F2FAEF32C9}"/>
              </a:ext>
            </a:extLst>
          </p:cNvPr>
          <p:cNvSpPr/>
          <p:nvPr/>
        </p:nvSpPr>
        <p:spPr>
          <a:xfrm>
            <a:off x="8485790" y="2860922"/>
            <a:ext cx="397846" cy="327654"/>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2" name="矩形 11">
            <a:extLst>
              <a:ext uri="{FF2B5EF4-FFF2-40B4-BE49-F238E27FC236}">
                <a16:creationId xmlns:a16="http://schemas.microsoft.com/office/drawing/2014/main" id="{9E5C7EBA-6A87-EE68-255F-34BF468C066D}"/>
              </a:ext>
            </a:extLst>
          </p:cNvPr>
          <p:cNvSpPr/>
          <p:nvPr/>
        </p:nvSpPr>
        <p:spPr>
          <a:xfrm>
            <a:off x="596327" y="3976089"/>
            <a:ext cx="398352" cy="25187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3" name="矩形 12">
            <a:extLst>
              <a:ext uri="{FF2B5EF4-FFF2-40B4-BE49-F238E27FC236}">
                <a16:creationId xmlns:a16="http://schemas.microsoft.com/office/drawing/2014/main" id="{DC707470-66CF-9DB1-3B4A-87F579EADC4B}"/>
              </a:ext>
            </a:extLst>
          </p:cNvPr>
          <p:cNvSpPr/>
          <p:nvPr/>
        </p:nvSpPr>
        <p:spPr>
          <a:xfrm>
            <a:off x="8485790" y="2609052"/>
            <a:ext cx="397846" cy="327654"/>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4" name="矩形 13">
            <a:extLst>
              <a:ext uri="{FF2B5EF4-FFF2-40B4-BE49-F238E27FC236}">
                <a16:creationId xmlns:a16="http://schemas.microsoft.com/office/drawing/2014/main" id="{07E7D317-9EC3-2D56-E926-1F5E23EF1A88}"/>
              </a:ext>
            </a:extLst>
          </p:cNvPr>
          <p:cNvSpPr/>
          <p:nvPr/>
        </p:nvSpPr>
        <p:spPr>
          <a:xfrm>
            <a:off x="8485537" y="3166942"/>
            <a:ext cx="398352" cy="235612"/>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5" name="矩形 14">
            <a:extLst>
              <a:ext uri="{FF2B5EF4-FFF2-40B4-BE49-F238E27FC236}">
                <a16:creationId xmlns:a16="http://schemas.microsoft.com/office/drawing/2014/main" id="{41A456F9-EF4E-6746-95DB-8CBE0628E98D}"/>
              </a:ext>
            </a:extLst>
          </p:cNvPr>
          <p:cNvSpPr/>
          <p:nvPr/>
        </p:nvSpPr>
        <p:spPr>
          <a:xfrm>
            <a:off x="8468849" y="5061969"/>
            <a:ext cx="398352" cy="512038"/>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6" name="文本框 15">
            <a:extLst>
              <a:ext uri="{FF2B5EF4-FFF2-40B4-BE49-F238E27FC236}">
                <a16:creationId xmlns:a16="http://schemas.microsoft.com/office/drawing/2014/main" id="{F0580BD4-27C1-F414-21B5-CF95CF1D885F}"/>
              </a:ext>
            </a:extLst>
          </p:cNvPr>
          <p:cNvSpPr txBox="1"/>
          <p:nvPr/>
        </p:nvSpPr>
        <p:spPr>
          <a:xfrm>
            <a:off x="587229" y="1804160"/>
            <a:ext cx="4101798" cy="584775"/>
          </a:xfrm>
          <a:prstGeom prst="rect">
            <a:avLst/>
          </a:prstGeom>
          <a:noFill/>
        </p:spPr>
        <p:txBody>
          <a:bodyPr wrap="square">
            <a:spAutoFit/>
          </a:bodyPr>
          <a:lstStyle/>
          <a:p>
            <a:r>
              <a:rPr lang="zh-CN" altLang="en-US" sz="1600" dirty="0">
                <a:solidFill>
                  <a:schemeClr val="accent1">
                    <a:lumMod val="60000"/>
                    <a:lumOff val="40000"/>
                  </a:schemeClr>
                </a:solidFill>
                <a:latin typeface="Arial" panose="020B0604020202020204" pitchFamily="34" charset="0"/>
                <a:cs typeface="Arial" panose="020B0604020202020204" pitchFamily="34" charset="0"/>
              </a:rPr>
              <a:t>以</a:t>
            </a:r>
            <a:r>
              <a:rPr lang="en-US" altLang="zh-CN" sz="1600" dirty="0">
                <a:solidFill>
                  <a:schemeClr val="accent1">
                    <a:lumMod val="60000"/>
                    <a:lumOff val="40000"/>
                  </a:schemeClr>
                </a:solidFill>
                <a:latin typeface="Arial" panose="020B0604020202020204" pitchFamily="34" charset="0"/>
                <a:cs typeface="Arial" panose="020B0604020202020204" pitchFamily="34" charset="0"/>
              </a:rPr>
              <a:t>DC CD AP </a:t>
            </a:r>
            <a:r>
              <a:rPr lang="zh-CN" altLang="en-US" sz="1600" dirty="0">
                <a:solidFill>
                  <a:schemeClr val="accent1">
                    <a:lumMod val="60000"/>
                    <a:lumOff val="40000"/>
                  </a:schemeClr>
                </a:solidFill>
                <a:latin typeface="Arial" panose="020B0604020202020204" pitchFamily="34" charset="0"/>
                <a:cs typeface="Arial" panose="020B0604020202020204" pitchFamily="34" charset="0"/>
              </a:rPr>
              <a:t>为本级描述的核心描述模式，并使用其他标准的额外元素来丰富它</a:t>
            </a:r>
          </a:p>
        </p:txBody>
      </p:sp>
    </p:spTree>
    <p:extLst>
      <p:ext uri="{BB962C8B-B14F-4D97-AF65-F5344CB8AC3E}">
        <p14:creationId xmlns:p14="http://schemas.microsoft.com/office/powerpoint/2010/main" val="200595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3" name="图片 2">
            <a:extLst>
              <a:ext uri="{FF2B5EF4-FFF2-40B4-BE49-F238E27FC236}">
                <a16:creationId xmlns:a16="http://schemas.microsoft.com/office/drawing/2014/main" id="{208470FE-34F6-D662-8472-11BB96E36F45}"/>
              </a:ext>
            </a:extLst>
          </p:cNvPr>
          <p:cNvPicPr>
            <a:picLocks noChangeAspect="1"/>
          </p:cNvPicPr>
          <p:nvPr/>
        </p:nvPicPr>
        <p:blipFill>
          <a:blip r:embed="rId2"/>
          <a:stretch>
            <a:fillRect/>
          </a:stretch>
        </p:blipFill>
        <p:spPr>
          <a:xfrm>
            <a:off x="587229" y="1333169"/>
            <a:ext cx="10779854" cy="5524831"/>
          </a:xfrm>
          <a:prstGeom prst="rect">
            <a:avLst/>
          </a:prstGeom>
        </p:spPr>
      </p:pic>
      <p:sp>
        <p:nvSpPr>
          <p:cNvPr id="6" name="矩形 5">
            <a:extLst>
              <a:ext uri="{FF2B5EF4-FFF2-40B4-BE49-F238E27FC236}">
                <a16:creationId xmlns:a16="http://schemas.microsoft.com/office/drawing/2014/main" id="{8CE796EF-B320-953A-60F5-E5B8DE0C4640}"/>
              </a:ext>
            </a:extLst>
          </p:cNvPr>
          <p:cNvSpPr/>
          <p:nvPr/>
        </p:nvSpPr>
        <p:spPr>
          <a:xfrm>
            <a:off x="596327" y="2424752"/>
            <a:ext cx="1460309" cy="27295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6E54BC-8FC0-7E0E-6447-091A7A8B92E9}"/>
              </a:ext>
            </a:extLst>
          </p:cNvPr>
          <p:cNvSpPr/>
          <p:nvPr/>
        </p:nvSpPr>
        <p:spPr>
          <a:xfrm>
            <a:off x="587229" y="4201236"/>
            <a:ext cx="1855720" cy="27295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774E5AD-539C-5321-4ED5-97206C56FF81}"/>
              </a:ext>
            </a:extLst>
          </p:cNvPr>
          <p:cNvSpPr txBox="1"/>
          <p:nvPr/>
        </p:nvSpPr>
        <p:spPr>
          <a:xfrm>
            <a:off x="1291986" y="1671428"/>
            <a:ext cx="3057098" cy="461665"/>
          </a:xfrm>
          <a:prstGeom prst="rect">
            <a:avLst/>
          </a:prstGeom>
          <a:noFill/>
        </p:spPr>
        <p:txBody>
          <a:bodyPr wrap="square">
            <a:spAutoFit/>
          </a:bodyPr>
          <a:lstStyle/>
          <a:p>
            <a:r>
              <a:rPr lang="en-GB" altLang="zh-CN" sz="2400" b="1" dirty="0">
                <a:solidFill>
                  <a:schemeClr val="accent1"/>
                </a:solidFill>
                <a:latin typeface="Arial" panose="020B0604020202020204" pitchFamily="34" charset="0"/>
                <a:cs typeface="Arial" panose="020B0604020202020204" pitchFamily="34" charset="0"/>
              </a:rPr>
              <a:t>M</a:t>
            </a:r>
            <a:r>
              <a:rPr lang="en-GB" altLang="zh-CN" sz="2400" dirty="0">
                <a:solidFill>
                  <a:schemeClr val="accent1"/>
                </a:solidFill>
                <a:latin typeface="Arial" panose="020B0604020202020204" pitchFamily="34" charset="0"/>
                <a:cs typeface="Arial" panose="020B0604020202020204" pitchFamily="34" charset="0"/>
              </a:rPr>
              <a:t> = </a:t>
            </a:r>
            <a:r>
              <a:rPr lang="en-GB" altLang="zh-CN" sz="2400" dirty="0">
                <a:solidFill>
                  <a:schemeClr val="accent1">
                    <a:lumMod val="60000"/>
                    <a:lumOff val="40000"/>
                  </a:schemeClr>
                </a:solidFill>
                <a:latin typeface="Arial" panose="020B0604020202020204" pitchFamily="34" charset="0"/>
                <a:cs typeface="Arial" panose="020B0604020202020204" pitchFamily="34" charset="0"/>
              </a:rPr>
              <a:t>mandatory (</a:t>
            </a:r>
            <a:r>
              <a:rPr lang="zh-CN" altLang="en-US" sz="2400" dirty="0">
                <a:solidFill>
                  <a:schemeClr val="accent1">
                    <a:lumMod val="60000"/>
                    <a:lumOff val="40000"/>
                  </a:schemeClr>
                </a:solidFill>
                <a:latin typeface="Arial" panose="020B0604020202020204" pitchFamily="34" charset="0"/>
                <a:cs typeface="Arial" panose="020B0604020202020204" pitchFamily="34" charset="0"/>
              </a:rPr>
              <a:t>必须</a:t>
            </a:r>
            <a:r>
              <a:rPr lang="en-GB" altLang="zh-CN" sz="2400" dirty="0">
                <a:solidFill>
                  <a:schemeClr val="accent1">
                    <a:lumMod val="60000"/>
                    <a:lumOff val="40000"/>
                  </a:schemeClr>
                </a:solidFill>
                <a:latin typeface="Arial" panose="020B0604020202020204" pitchFamily="34" charset="0"/>
                <a:cs typeface="Arial" panose="020B0604020202020204" pitchFamily="34" charset="0"/>
              </a:rPr>
              <a:t>)</a:t>
            </a:r>
            <a:endParaRPr lang="zh-CN" altLang="en-US" sz="2400" dirty="0">
              <a:solidFill>
                <a:schemeClr val="accent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35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91714-186F-E027-F43F-A00DB603F357}"/>
              </a:ext>
            </a:extLst>
          </p:cNvPr>
          <p:cNvSpPr>
            <a:spLocks noGrp="1"/>
          </p:cNvSpPr>
          <p:nvPr>
            <p:ph type="title"/>
          </p:nvPr>
        </p:nvSpPr>
        <p:spPr/>
        <p:txBody>
          <a:bodyPr/>
          <a:lstStyle/>
          <a:p>
            <a:r>
              <a:rPr lang="zh-CN" altLang="en-US" dirty="0">
                <a:solidFill>
                  <a:schemeClr val="accent2"/>
                </a:solidFill>
              </a:rPr>
              <a:t>数字化案例</a:t>
            </a:r>
          </a:p>
        </p:txBody>
      </p:sp>
      <p:pic>
        <p:nvPicPr>
          <p:cNvPr id="6" name="内容占位符 5">
            <a:extLst>
              <a:ext uri="{FF2B5EF4-FFF2-40B4-BE49-F238E27FC236}">
                <a16:creationId xmlns:a16="http://schemas.microsoft.com/office/drawing/2014/main" id="{AD2F7392-6EB1-329F-B067-2AB554B7B6A3}"/>
              </a:ext>
            </a:extLst>
          </p:cNvPr>
          <p:cNvPicPr>
            <a:picLocks noGrp="1" noChangeAspect="1"/>
          </p:cNvPicPr>
          <p:nvPr>
            <p:ph idx="1"/>
          </p:nvPr>
        </p:nvPicPr>
        <p:blipFill rotWithShape="1">
          <a:blip r:embed="rId2"/>
          <a:srcRect t="7207" b="3839"/>
          <a:stretch/>
        </p:blipFill>
        <p:spPr>
          <a:xfrm>
            <a:off x="2557902" y="1111348"/>
            <a:ext cx="9132159" cy="5199045"/>
          </a:xfrm>
        </p:spPr>
      </p:pic>
      <p:sp>
        <p:nvSpPr>
          <p:cNvPr id="10" name="文本框 9">
            <a:extLst>
              <a:ext uri="{FF2B5EF4-FFF2-40B4-BE49-F238E27FC236}">
                <a16:creationId xmlns:a16="http://schemas.microsoft.com/office/drawing/2014/main" id="{319DC991-A0EF-15CA-ADCA-A00C8B9C0EFE}"/>
              </a:ext>
            </a:extLst>
          </p:cNvPr>
          <p:cNvSpPr txBox="1"/>
          <p:nvPr/>
        </p:nvSpPr>
        <p:spPr>
          <a:xfrm>
            <a:off x="8825528" y="6448196"/>
            <a:ext cx="3047413" cy="369332"/>
          </a:xfrm>
          <a:prstGeom prst="rect">
            <a:avLst/>
          </a:prstGeom>
          <a:noFill/>
        </p:spPr>
        <p:txBody>
          <a:bodyPr wrap="square">
            <a:spAutoFit/>
          </a:bodyPr>
          <a:lstStyle/>
          <a:p>
            <a:r>
              <a:rPr lang="zh-CN" altLang="en-US" dirty="0">
                <a:hlinkClick r:id="rId3"/>
              </a:rPr>
              <a:t>数字敦煌 </a:t>
            </a:r>
            <a:r>
              <a:rPr lang="en-US" altLang="zh-CN" dirty="0">
                <a:hlinkClick r:id="rId3"/>
              </a:rPr>
              <a:t>(</a:t>
            </a:r>
            <a:r>
              <a:rPr lang="en-GB" altLang="zh-CN" dirty="0">
                <a:hlinkClick r:id="rId3"/>
              </a:rPr>
              <a:t>e-dunhuang.com)</a:t>
            </a:r>
            <a:endParaRPr lang="zh-CN" altLang="en-US" dirty="0"/>
          </a:p>
        </p:txBody>
      </p:sp>
      <p:sp>
        <p:nvSpPr>
          <p:cNvPr id="13" name="矩形 12">
            <a:extLst>
              <a:ext uri="{FF2B5EF4-FFF2-40B4-BE49-F238E27FC236}">
                <a16:creationId xmlns:a16="http://schemas.microsoft.com/office/drawing/2014/main" id="{E48CEB51-A619-23DE-565E-3A0A247A081E}"/>
              </a:ext>
            </a:extLst>
          </p:cNvPr>
          <p:cNvSpPr/>
          <p:nvPr/>
        </p:nvSpPr>
        <p:spPr>
          <a:xfrm>
            <a:off x="3156138" y="5538275"/>
            <a:ext cx="7964580" cy="680989"/>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447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Metadata Model - example</a:t>
            </a:r>
          </a:p>
        </p:txBody>
      </p:sp>
      <p:pic>
        <p:nvPicPr>
          <p:cNvPr id="3" name="图片 2">
            <a:extLst>
              <a:ext uri="{FF2B5EF4-FFF2-40B4-BE49-F238E27FC236}">
                <a16:creationId xmlns:a16="http://schemas.microsoft.com/office/drawing/2014/main" id="{208470FE-34F6-D662-8472-11BB96E36F45}"/>
              </a:ext>
            </a:extLst>
          </p:cNvPr>
          <p:cNvPicPr>
            <a:picLocks noChangeAspect="1"/>
          </p:cNvPicPr>
          <p:nvPr/>
        </p:nvPicPr>
        <p:blipFill>
          <a:blip r:embed="rId2"/>
          <a:stretch>
            <a:fillRect/>
          </a:stretch>
        </p:blipFill>
        <p:spPr>
          <a:xfrm>
            <a:off x="587229" y="1333169"/>
            <a:ext cx="10779854" cy="5524831"/>
          </a:xfrm>
          <a:prstGeom prst="rect">
            <a:avLst/>
          </a:prstGeom>
        </p:spPr>
      </p:pic>
      <p:sp>
        <p:nvSpPr>
          <p:cNvPr id="6" name="矩形 5">
            <a:extLst>
              <a:ext uri="{FF2B5EF4-FFF2-40B4-BE49-F238E27FC236}">
                <a16:creationId xmlns:a16="http://schemas.microsoft.com/office/drawing/2014/main" id="{8CE796EF-B320-953A-60F5-E5B8DE0C4640}"/>
              </a:ext>
            </a:extLst>
          </p:cNvPr>
          <p:cNvSpPr/>
          <p:nvPr/>
        </p:nvSpPr>
        <p:spPr>
          <a:xfrm>
            <a:off x="587229" y="4440072"/>
            <a:ext cx="1460309" cy="272955"/>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6E54BC-8FC0-7E0E-6447-091A7A8B92E9}"/>
              </a:ext>
            </a:extLst>
          </p:cNvPr>
          <p:cNvSpPr/>
          <p:nvPr/>
        </p:nvSpPr>
        <p:spPr>
          <a:xfrm>
            <a:off x="587229" y="5283958"/>
            <a:ext cx="1855720" cy="272955"/>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552640C-642E-2C8E-4513-EA3E24E34395}"/>
              </a:ext>
            </a:extLst>
          </p:cNvPr>
          <p:cNvSpPr txBox="1"/>
          <p:nvPr/>
        </p:nvSpPr>
        <p:spPr>
          <a:xfrm>
            <a:off x="1291986" y="1671428"/>
            <a:ext cx="3057098" cy="461665"/>
          </a:xfrm>
          <a:prstGeom prst="rect">
            <a:avLst/>
          </a:prstGeom>
          <a:noFill/>
        </p:spPr>
        <p:txBody>
          <a:bodyPr wrap="square">
            <a:spAutoFit/>
          </a:bodyPr>
          <a:lstStyle/>
          <a:p>
            <a:r>
              <a:rPr lang="en-GB" altLang="zh-CN" sz="2400" b="1" dirty="0">
                <a:solidFill>
                  <a:schemeClr val="accent4"/>
                </a:solidFill>
                <a:latin typeface="Arial" panose="020B0604020202020204" pitchFamily="34" charset="0"/>
                <a:cs typeface="Arial" panose="020B0604020202020204" pitchFamily="34" charset="0"/>
              </a:rPr>
              <a:t>I</a:t>
            </a:r>
            <a:r>
              <a:rPr lang="en-GB" altLang="zh-CN" sz="2400" dirty="0">
                <a:solidFill>
                  <a:schemeClr val="accent1"/>
                </a:solidFill>
                <a:latin typeface="Arial" panose="020B0604020202020204" pitchFamily="34" charset="0"/>
                <a:cs typeface="Arial" panose="020B0604020202020204" pitchFamily="34" charset="0"/>
              </a:rPr>
              <a:t> </a:t>
            </a:r>
            <a:r>
              <a:rPr lang="en-GB" altLang="zh-CN" sz="2400" dirty="0">
                <a:solidFill>
                  <a:schemeClr val="accent4">
                    <a:lumMod val="60000"/>
                    <a:lumOff val="40000"/>
                  </a:schemeClr>
                </a:solidFill>
                <a:latin typeface="Arial" panose="020B0604020202020204" pitchFamily="34" charset="0"/>
                <a:cs typeface="Arial" panose="020B0604020202020204" pitchFamily="34" charset="0"/>
              </a:rPr>
              <a:t>= inherit (</a:t>
            </a:r>
            <a:r>
              <a:rPr lang="zh-CN" altLang="en-US" sz="2400" dirty="0">
                <a:solidFill>
                  <a:schemeClr val="accent4">
                    <a:lumMod val="60000"/>
                    <a:lumOff val="40000"/>
                  </a:schemeClr>
                </a:solidFill>
                <a:latin typeface="Arial" panose="020B0604020202020204" pitchFamily="34" charset="0"/>
                <a:cs typeface="Arial" panose="020B0604020202020204" pitchFamily="34" charset="0"/>
              </a:rPr>
              <a:t>继承</a:t>
            </a:r>
            <a:r>
              <a:rPr lang="en-GB" altLang="zh-CN" sz="2400" dirty="0">
                <a:solidFill>
                  <a:schemeClr val="accent4">
                    <a:lumMod val="60000"/>
                    <a:lumOff val="40000"/>
                  </a:schemeClr>
                </a:solidFill>
                <a:latin typeface="Arial" panose="020B0604020202020204" pitchFamily="34" charset="0"/>
                <a:cs typeface="Arial" panose="020B0604020202020204" pitchFamily="34" charset="0"/>
              </a:rPr>
              <a:t>)</a:t>
            </a:r>
            <a:endParaRPr lang="zh-CN" alt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6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Implementation </a:t>
            </a: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实现</a:t>
            </a:r>
            <a:endPar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 name="内容占位符 2">
            <a:extLst>
              <a:ext uri="{FF2B5EF4-FFF2-40B4-BE49-F238E27FC236}">
                <a16:creationId xmlns:a16="http://schemas.microsoft.com/office/drawing/2014/main" id="{AE1CFCAA-6351-22BD-EC35-F23C2BB12E5A}"/>
              </a:ext>
            </a:extLst>
          </p:cNvPr>
          <p:cNvSpPr>
            <a:spLocks noGrp="1"/>
          </p:cNvSpPr>
          <p:nvPr>
            <p:ph idx="1"/>
          </p:nvPr>
        </p:nvSpPr>
        <p:spPr>
          <a:xfrm>
            <a:off x="581192" y="1474342"/>
            <a:ext cx="11029615" cy="4501008"/>
          </a:xfrm>
        </p:spPr>
        <p:txBody>
          <a:bodyPr>
            <a:normAutofit/>
          </a:bodyPr>
          <a:lstStyle/>
          <a:p>
            <a:r>
              <a:rPr lang="en-US" altLang="zh-CN" sz="2000" dirty="0">
                <a:latin typeface="新宋体" panose="02010609030101010101" pitchFamily="49" charset="-122"/>
                <a:ea typeface="新宋体" panose="02010609030101010101" pitchFamily="49" charset="-122"/>
              </a:rPr>
              <a:t>Pergamos </a:t>
            </a:r>
            <a:r>
              <a:rPr lang="zh-CN" altLang="en-US" sz="2000" dirty="0">
                <a:latin typeface="新宋体" panose="02010609030101010101" pitchFamily="49" charset="-122"/>
                <a:ea typeface="新宋体" panose="02010609030101010101" pitchFamily="49" charset="-122"/>
              </a:rPr>
              <a:t>数字资源库系统 是由希腊雅典大学图书馆计算机中心开发，用于托管该大学的所有数字收藏</a:t>
            </a:r>
            <a:endParaRPr lang="en-US" altLang="zh-CN" sz="2000" dirty="0">
              <a:latin typeface="新宋体" panose="02010609030101010101" pitchFamily="49" charset="-122"/>
              <a:ea typeface="新宋体" panose="02010609030101010101" pitchFamily="49" charset="-122"/>
            </a:endParaRPr>
          </a:p>
          <a:p>
            <a:r>
              <a:rPr lang="en-US" altLang="zh-CN" sz="2000" dirty="0">
                <a:latin typeface="新宋体" panose="02010609030101010101" pitchFamily="49" charset="-122"/>
                <a:ea typeface="新宋体" panose="02010609030101010101" pitchFamily="49" charset="-122"/>
              </a:rPr>
              <a:t>Pergamos </a:t>
            </a:r>
            <a:r>
              <a:rPr lang="zh-CN" altLang="en-US" sz="2000" dirty="0">
                <a:latin typeface="新宋体" panose="02010609030101010101" pitchFamily="49" charset="-122"/>
                <a:ea typeface="新宋体" panose="02010609030101010101" pitchFamily="49" charset="-122"/>
              </a:rPr>
              <a:t>是基于</a:t>
            </a:r>
            <a:r>
              <a:rPr lang="en-US" altLang="zh-CN" sz="2000" dirty="0">
                <a:latin typeface="新宋体" panose="02010609030101010101" pitchFamily="49" charset="-122"/>
                <a:ea typeface="新宋体" panose="02010609030101010101" pitchFamily="49" charset="-122"/>
              </a:rPr>
              <a:t>Java</a:t>
            </a:r>
            <a:r>
              <a:rPr lang="zh-CN" altLang="en-US" sz="2000" dirty="0">
                <a:latin typeface="新宋体" panose="02010609030101010101" pitchFamily="49" charset="-122"/>
                <a:ea typeface="新宋体" panose="02010609030101010101" pitchFamily="49" charset="-122"/>
              </a:rPr>
              <a:t>的开源灵活的可拓展的数字资源库管理系统，它可以实现上述定义的元数据模型，因为它支持许多元数据模型，可以是自定义的也可以是</a:t>
            </a:r>
            <a:r>
              <a:rPr lang="en-US" altLang="zh-CN" sz="2000" dirty="0">
                <a:latin typeface="新宋体" panose="02010609030101010101" pitchFamily="49" charset="-122"/>
                <a:ea typeface="新宋体" panose="02010609030101010101" pitchFamily="49" charset="-122"/>
              </a:rPr>
              <a:t>DC</a:t>
            </a:r>
            <a:r>
              <a:rPr lang="zh-CN" altLang="en-US" sz="2000" dirty="0">
                <a:latin typeface="新宋体" panose="02010609030101010101" pitchFamily="49" charset="-122"/>
                <a:ea typeface="新宋体" panose="02010609030101010101" pitchFamily="49" charset="-122"/>
              </a:rPr>
              <a:t>集的扩展</a:t>
            </a:r>
            <a:endParaRPr lang="en-US" altLang="zh-CN" sz="2000" dirty="0">
              <a:latin typeface="新宋体" panose="02010609030101010101" pitchFamily="49" charset="-122"/>
              <a:ea typeface="新宋体" panose="02010609030101010101" pitchFamily="49" charset="-122"/>
            </a:endParaRPr>
          </a:p>
          <a:p>
            <a:r>
              <a:rPr lang="zh-CN" altLang="en-US" sz="2000" dirty="0">
                <a:latin typeface="新宋体" panose="02010609030101010101" pitchFamily="49" charset="-122"/>
                <a:ea typeface="新宋体" panose="02010609030101010101" pitchFamily="49" charset="-122"/>
              </a:rPr>
              <a:t>每个数字对象都以</a:t>
            </a:r>
            <a:r>
              <a:rPr lang="en-US" altLang="zh-CN" sz="2000" dirty="0">
                <a:latin typeface="新宋体" panose="02010609030101010101" pitchFamily="49" charset="-122"/>
                <a:ea typeface="新宋体" panose="02010609030101010101" pitchFamily="49" charset="-122"/>
              </a:rPr>
              <a:t>XML</a:t>
            </a:r>
            <a:r>
              <a:rPr lang="zh-CN" altLang="en-US" sz="2000" dirty="0">
                <a:latin typeface="新宋体" panose="02010609030101010101" pitchFamily="49" charset="-122"/>
                <a:ea typeface="新宋体" panose="02010609030101010101" pitchFamily="49" charset="-122"/>
              </a:rPr>
              <a:t>文档的形式存储在 </a:t>
            </a:r>
            <a:r>
              <a:rPr lang="en-US" altLang="zh-CN" sz="2000" dirty="0">
                <a:latin typeface="新宋体" panose="02010609030101010101" pitchFamily="49" charset="-122"/>
                <a:ea typeface="新宋体" panose="02010609030101010101" pitchFamily="49" charset="-122"/>
              </a:rPr>
              <a:t>Pergamos </a:t>
            </a:r>
            <a:r>
              <a:rPr lang="zh-CN" altLang="en-US" sz="2000" dirty="0">
                <a:latin typeface="新宋体" panose="02010609030101010101" pitchFamily="49" charset="-122"/>
                <a:ea typeface="新宋体" panose="02010609030101010101" pitchFamily="49" charset="-122"/>
              </a:rPr>
              <a:t>中</a:t>
            </a:r>
            <a:endParaRPr lang="en-US" altLang="zh-CN" sz="2000" dirty="0">
              <a:latin typeface="新宋体" panose="02010609030101010101" pitchFamily="49" charset="-122"/>
              <a:ea typeface="新宋体" panose="02010609030101010101" pitchFamily="49" charset="-122"/>
            </a:endParaRPr>
          </a:p>
          <a:p>
            <a:r>
              <a:rPr lang="zh-CN" altLang="en-US" sz="2000" dirty="0">
                <a:latin typeface="新宋体" panose="02010609030101010101" pitchFamily="49" charset="-122"/>
                <a:ea typeface="新宋体" panose="02010609030101010101" pitchFamily="49" charset="-122"/>
              </a:rPr>
              <a:t>数字对象原型的</a:t>
            </a:r>
            <a:r>
              <a:rPr lang="en-US" altLang="zh-CN" sz="2000" dirty="0">
                <a:latin typeface="新宋体" panose="02010609030101010101" pitchFamily="49" charset="-122"/>
                <a:ea typeface="新宋体" panose="02010609030101010101" pitchFamily="49" charset="-122"/>
              </a:rPr>
              <a:t>XML</a:t>
            </a:r>
            <a:r>
              <a:rPr lang="zh-CN" altLang="en-US" sz="2000" dirty="0">
                <a:latin typeface="新宋体" panose="02010609030101010101" pitchFamily="49" charset="-122"/>
                <a:ea typeface="新宋体" panose="02010609030101010101" pitchFamily="49" charset="-122"/>
              </a:rPr>
              <a:t>文件是通过基于网络的模板呈现给用户</a:t>
            </a:r>
          </a:p>
        </p:txBody>
      </p:sp>
    </p:spTree>
    <p:extLst>
      <p:ext uri="{BB962C8B-B14F-4D97-AF65-F5344CB8AC3E}">
        <p14:creationId xmlns:p14="http://schemas.microsoft.com/office/powerpoint/2010/main" val="3475648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26168" y="86874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Implementation </a:t>
            </a: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实现 </a:t>
            </a:r>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 What is XML?</a:t>
            </a:r>
          </a:p>
        </p:txBody>
      </p:sp>
      <p:sp>
        <p:nvSpPr>
          <p:cNvPr id="3" name="内容占位符 2">
            <a:extLst>
              <a:ext uri="{FF2B5EF4-FFF2-40B4-BE49-F238E27FC236}">
                <a16:creationId xmlns:a16="http://schemas.microsoft.com/office/drawing/2014/main" id="{AE1CFCAA-6351-22BD-EC35-F23C2BB12E5A}"/>
              </a:ext>
            </a:extLst>
          </p:cNvPr>
          <p:cNvSpPr>
            <a:spLocks noGrp="1"/>
          </p:cNvSpPr>
          <p:nvPr>
            <p:ph idx="1"/>
          </p:nvPr>
        </p:nvSpPr>
        <p:spPr>
          <a:xfrm>
            <a:off x="581192" y="1474342"/>
            <a:ext cx="11029615" cy="4501008"/>
          </a:xfrm>
        </p:spPr>
        <p:txBody>
          <a:bodyPr>
            <a:normAutofit/>
          </a:bodyPr>
          <a:lstStyle/>
          <a:p>
            <a:r>
              <a:rPr lang="en-US" altLang="zh-CN" sz="2000" dirty="0">
                <a:latin typeface="Arial" panose="020B0604020202020204" pitchFamily="34" charset="0"/>
                <a:ea typeface="新宋体" panose="02010609030101010101" pitchFamily="49" charset="-122"/>
                <a:cs typeface="Arial" panose="020B0604020202020204" pitchFamily="34" charset="0"/>
              </a:rPr>
              <a:t>XML</a:t>
            </a:r>
            <a:r>
              <a:rPr lang="en-US" altLang="zh-CN" sz="2000" dirty="0">
                <a:latin typeface="新宋体" panose="02010609030101010101" pitchFamily="49" charset="-122"/>
                <a:ea typeface="新宋体" panose="02010609030101010101" pitchFamily="49" charset="-122"/>
              </a:rPr>
              <a:t> </a:t>
            </a:r>
            <a:r>
              <a:rPr lang="zh-CN" altLang="en-US" sz="2000" dirty="0">
                <a:latin typeface="新宋体" panose="02010609030101010101" pitchFamily="49" charset="-122"/>
                <a:ea typeface="新宋体" panose="02010609030101010101" pitchFamily="49" charset="-122"/>
              </a:rPr>
              <a:t>是用来传输和存储数据，其焦点是数据的内容。</a:t>
            </a:r>
            <a:endParaRPr lang="en-US" altLang="zh-CN" sz="2000" dirty="0">
              <a:latin typeface="新宋体" panose="02010609030101010101" pitchFamily="49" charset="-122"/>
              <a:ea typeface="新宋体" panose="02010609030101010101" pitchFamily="49" charset="-122"/>
            </a:endParaRPr>
          </a:p>
          <a:p>
            <a:r>
              <a:rPr lang="en-US" altLang="zh-CN" sz="2000" dirty="0">
                <a:latin typeface="Arial" panose="020B0604020202020204" pitchFamily="34" charset="0"/>
                <a:ea typeface="新宋体" panose="02010609030101010101" pitchFamily="49" charset="-122"/>
                <a:cs typeface="Arial" panose="020B0604020202020204" pitchFamily="34" charset="0"/>
              </a:rPr>
              <a:t>HTML</a:t>
            </a:r>
            <a:r>
              <a:rPr lang="en-US" altLang="zh-CN" sz="2000" dirty="0">
                <a:latin typeface="新宋体" panose="02010609030101010101" pitchFamily="49" charset="-122"/>
                <a:ea typeface="新宋体" panose="02010609030101010101" pitchFamily="49" charset="-122"/>
              </a:rPr>
              <a:t> </a:t>
            </a:r>
            <a:r>
              <a:rPr lang="zh-CN" altLang="en-US" sz="2000" dirty="0">
                <a:latin typeface="新宋体" panose="02010609030101010101" pitchFamily="49" charset="-122"/>
                <a:ea typeface="新宋体" panose="02010609030101010101" pitchFamily="49" charset="-122"/>
              </a:rPr>
              <a:t>是用来显示数据，其焦点是数据的外观。</a:t>
            </a:r>
            <a:endParaRPr lang="en-US" altLang="zh-CN" sz="2000" dirty="0">
              <a:latin typeface="新宋体" panose="02010609030101010101" pitchFamily="49" charset="-122"/>
              <a:ea typeface="新宋体" panose="02010609030101010101" pitchFamily="49" charset="-122"/>
            </a:endParaRPr>
          </a:p>
          <a:p>
            <a:r>
              <a:rPr lang="zh-CN" altLang="en-US" sz="2000" b="1" i="0" dirty="0">
                <a:solidFill>
                  <a:srgbClr val="FE2C24"/>
                </a:solidFill>
                <a:effectLst/>
                <a:latin typeface="-apple-system"/>
              </a:rPr>
              <a:t>元数据（有关数据的数据）应当存储为属性，而数据本身应当存储为元素。</a:t>
            </a:r>
            <a:endParaRPr lang="zh-CN" altLang="en-US" sz="20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83031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363964" y="5660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XML- example</a:t>
            </a:r>
          </a:p>
        </p:txBody>
      </p:sp>
      <p:pic>
        <p:nvPicPr>
          <p:cNvPr id="12" name="图片 11">
            <a:extLst>
              <a:ext uri="{FF2B5EF4-FFF2-40B4-BE49-F238E27FC236}">
                <a16:creationId xmlns:a16="http://schemas.microsoft.com/office/drawing/2014/main" id="{CE29594A-BEB0-0E0C-A7BF-1D1A02E1C4BD}"/>
              </a:ext>
            </a:extLst>
          </p:cNvPr>
          <p:cNvPicPr>
            <a:picLocks noChangeAspect="1"/>
          </p:cNvPicPr>
          <p:nvPr/>
        </p:nvPicPr>
        <p:blipFill>
          <a:blip r:embed="rId2"/>
          <a:stretch>
            <a:fillRect/>
          </a:stretch>
        </p:blipFill>
        <p:spPr>
          <a:xfrm>
            <a:off x="363964" y="724259"/>
            <a:ext cx="10354464" cy="6133741"/>
          </a:xfrm>
          <a:prstGeom prst="rect">
            <a:avLst/>
          </a:prstGeom>
        </p:spPr>
      </p:pic>
      <p:pic>
        <p:nvPicPr>
          <p:cNvPr id="10" name="图片 9">
            <a:extLst>
              <a:ext uri="{FF2B5EF4-FFF2-40B4-BE49-F238E27FC236}">
                <a16:creationId xmlns:a16="http://schemas.microsoft.com/office/drawing/2014/main" id="{7AAD87A3-A6EE-96D1-C861-2208F626509D}"/>
              </a:ext>
            </a:extLst>
          </p:cNvPr>
          <p:cNvPicPr>
            <a:picLocks noChangeAspect="1"/>
          </p:cNvPicPr>
          <p:nvPr/>
        </p:nvPicPr>
        <p:blipFill>
          <a:blip r:embed="rId3"/>
          <a:stretch>
            <a:fillRect/>
          </a:stretch>
        </p:blipFill>
        <p:spPr>
          <a:xfrm>
            <a:off x="7320336" y="593085"/>
            <a:ext cx="4871663" cy="2159603"/>
          </a:xfrm>
          <a:prstGeom prst="rect">
            <a:avLst/>
          </a:prstGeom>
        </p:spPr>
      </p:pic>
    </p:spTree>
    <p:extLst>
      <p:ext uri="{BB962C8B-B14F-4D97-AF65-F5344CB8AC3E}">
        <p14:creationId xmlns:p14="http://schemas.microsoft.com/office/powerpoint/2010/main" val="21747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363964" y="56606"/>
            <a:ext cx="7570102" cy="35850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XML- example</a:t>
            </a:r>
          </a:p>
        </p:txBody>
      </p:sp>
      <p:pic>
        <p:nvPicPr>
          <p:cNvPr id="6" name="图片 5">
            <a:extLst>
              <a:ext uri="{FF2B5EF4-FFF2-40B4-BE49-F238E27FC236}">
                <a16:creationId xmlns:a16="http://schemas.microsoft.com/office/drawing/2014/main" id="{7008F54C-33CF-61BF-497B-2E913FA66189}"/>
              </a:ext>
            </a:extLst>
          </p:cNvPr>
          <p:cNvPicPr>
            <a:picLocks noChangeAspect="1"/>
          </p:cNvPicPr>
          <p:nvPr/>
        </p:nvPicPr>
        <p:blipFill>
          <a:blip r:embed="rId2"/>
          <a:stretch>
            <a:fillRect/>
          </a:stretch>
        </p:blipFill>
        <p:spPr>
          <a:xfrm>
            <a:off x="2824065" y="607489"/>
            <a:ext cx="8946192" cy="6193905"/>
          </a:xfrm>
          <a:prstGeom prst="rect">
            <a:avLst/>
          </a:prstGeom>
        </p:spPr>
      </p:pic>
      <p:pic>
        <p:nvPicPr>
          <p:cNvPr id="7" name="图片 6">
            <a:extLst>
              <a:ext uri="{FF2B5EF4-FFF2-40B4-BE49-F238E27FC236}">
                <a16:creationId xmlns:a16="http://schemas.microsoft.com/office/drawing/2014/main" id="{6209E5DD-EFE7-C018-8470-E436CD8F79BC}"/>
              </a:ext>
            </a:extLst>
          </p:cNvPr>
          <p:cNvPicPr>
            <a:picLocks noChangeAspect="1"/>
          </p:cNvPicPr>
          <p:nvPr/>
        </p:nvPicPr>
        <p:blipFill rotWithShape="1">
          <a:blip r:embed="rId3"/>
          <a:srcRect l="12104" t="29669" r="63986" b="9905"/>
          <a:stretch/>
        </p:blipFill>
        <p:spPr>
          <a:xfrm>
            <a:off x="528735" y="1667068"/>
            <a:ext cx="2475723" cy="3706365"/>
          </a:xfrm>
          <a:prstGeom prst="rect">
            <a:avLst/>
          </a:prstGeom>
        </p:spPr>
      </p:pic>
    </p:spTree>
    <p:extLst>
      <p:ext uri="{BB962C8B-B14F-4D97-AF65-F5344CB8AC3E}">
        <p14:creationId xmlns:p14="http://schemas.microsoft.com/office/powerpoint/2010/main" val="296284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Evaluation</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评估</a:t>
            </a:r>
            <a:endParaRPr lang="zh-CN" altLang="en-US" dirty="0"/>
          </a:p>
        </p:txBody>
      </p:sp>
      <p:sp>
        <p:nvSpPr>
          <p:cNvPr id="3" name="内容占位符 2">
            <a:extLst>
              <a:ext uri="{FF2B5EF4-FFF2-40B4-BE49-F238E27FC236}">
                <a16:creationId xmlns:a16="http://schemas.microsoft.com/office/drawing/2014/main" id="{AE1CFCAA-6351-22BD-EC35-F23C2BB12E5A}"/>
              </a:ext>
            </a:extLst>
          </p:cNvPr>
          <p:cNvSpPr>
            <a:spLocks noGrp="1"/>
          </p:cNvSpPr>
          <p:nvPr>
            <p:ph idx="1"/>
          </p:nvPr>
        </p:nvSpPr>
        <p:spPr/>
        <p:txBody>
          <a:bodyPr>
            <a:normAutofit/>
          </a:bodyPr>
          <a:lstStyle/>
          <a:p>
            <a:r>
              <a:rPr lang="zh-CN" altLang="en-US" sz="2400" dirty="0">
                <a:latin typeface="新宋体" panose="02010609030101010101" pitchFamily="49" charset="-122"/>
                <a:ea typeface="新宋体" panose="02010609030101010101" pitchFamily="49" charset="-122"/>
              </a:rPr>
              <a:t>评估的两个阶段：</a:t>
            </a:r>
            <a:endParaRPr lang="en-US" altLang="zh-CN" sz="2400" dirty="0">
              <a:latin typeface="新宋体" panose="02010609030101010101" pitchFamily="49" charset="-122"/>
              <a:ea typeface="新宋体" panose="02010609030101010101" pitchFamily="49" charset="-122"/>
            </a:endParaRPr>
          </a:p>
          <a:p>
            <a:pPr lvl="1"/>
            <a:r>
              <a:rPr lang="zh-CN" altLang="en-US" sz="2400" dirty="0">
                <a:latin typeface="新宋体" panose="02010609030101010101" pitchFamily="49" charset="-122"/>
                <a:ea typeface="新宋体" panose="02010609030101010101" pitchFamily="49" charset="-122"/>
              </a:rPr>
              <a:t>形成性评估过程</a:t>
            </a:r>
            <a:r>
              <a:rPr lang="en-US" altLang="zh-CN" sz="2400" dirty="0">
                <a:latin typeface="新宋体" panose="02010609030101010101" pitchFamily="49" charset="-122"/>
                <a:ea typeface="新宋体" panose="02010609030101010101" pitchFamily="49" charset="-122"/>
              </a:rPr>
              <a:t>(formative evaluation process)</a:t>
            </a:r>
            <a:r>
              <a:rPr lang="zh-CN" altLang="en-US" sz="2400" dirty="0">
                <a:latin typeface="新宋体" panose="02010609030101010101" pitchFamily="49" charset="-122"/>
                <a:ea typeface="新宋体" panose="02010609030101010101" pitchFamily="49" charset="-122"/>
              </a:rPr>
              <a:t>：涉及对元数据模型实施的监督</a:t>
            </a:r>
            <a:endParaRPr lang="en-US" altLang="zh-CN" sz="2400" dirty="0">
              <a:latin typeface="新宋体" panose="02010609030101010101" pitchFamily="49" charset="-122"/>
              <a:ea typeface="新宋体" panose="02010609030101010101" pitchFamily="49" charset="-122"/>
            </a:endParaRPr>
          </a:p>
          <a:p>
            <a:pPr lvl="1"/>
            <a:r>
              <a:rPr lang="zh-CN" altLang="en-US" sz="2400" dirty="0">
                <a:latin typeface="新宋体" panose="02010609030101010101" pitchFamily="49" charset="-122"/>
                <a:ea typeface="新宋体" panose="02010609030101010101" pitchFamily="49" charset="-122"/>
              </a:rPr>
              <a:t>总结性评估过程</a:t>
            </a:r>
            <a:r>
              <a:rPr lang="en-US" altLang="zh-CN" sz="2400" dirty="0">
                <a:latin typeface="新宋体" panose="02010609030101010101" pitchFamily="49" charset="-122"/>
                <a:ea typeface="新宋体" panose="02010609030101010101" pitchFamily="49" charset="-122"/>
              </a:rPr>
              <a:t>(summative evaluation process)</a:t>
            </a:r>
            <a:r>
              <a:rPr lang="zh-CN" altLang="en-US" sz="2400" dirty="0">
                <a:latin typeface="新宋体" panose="02010609030101010101" pitchFamily="49" charset="-122"/>
                <a:ea typeface="新宋体" panose="02010609030101010101" pitchFamily="49" charset="-122"/>
              </a:rPr>
              <a:t>：在</a:t>
            </a:r>
            <a:r>
              <a:rPr lang="zh-CN" altLang="en-US" sz="2400" dirty="0">
                <a:solidFill>
                  <a:schemeClr val="accent1"/>
                </a:solidFill>
                <a:latin typeface="新宋体" panose="02010609030101010101" pitchFamily="49" charset="-122"/>
                <a:ea typeface="新宋体" panose="02010609030101010101" pitchFamily="49" charset="-122"/>
              </a:rPr>
              <a:t>搜索和检索功能实施完成后</a:t>
            </a:r>
            <a:r>
              <a:rPr lang="zh-CN" altLang="en-US" sz="2400" dirty="0">
                <a:latin typeface="新宋体" panose="02010609030101010101" pitchFamily="49" charset="-122"/>
                <a:ea typeface="新宋体" panose="02010609030101010101" pitchFamily="49" charset="-122"/>
              </a:rPr>
              <a:t>，设计一些实验来研究系统的性能，可用性和易用性</a:t>
            </a:r>
          </a:p>
        </p:txBody>
      </p:sp>
    </p:spTree>
    <p:extLst>
      <p:ext uri="{BB962C8B-B14F-4D97-AF65-F5344CB8AC3E}">
        <p14:creationId xmlns:p14="http://schemas.microsoft.com/office/powerpoint/2010/main" val="2551085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a:t>
            </a:r>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Interoperability Issues</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 name="内容占位符 2">
            <a:extLst>
              <a:ext uri="{FF2B5EF4-FFF2-40B4-BE49-F238E27FC236}">
                <a16:creationId xmlns:a16="http://schemas.microsoft.com/office/drawing/2014/main" id="{AE1CFCAA-6351-22BD-EC35-F23C2BB12E5A}"/>
              </a:ext>
            </a:extLst>
          </p:cNvPr>
          <p:cNvSpPr>
            <a:spLocks noGrp="1"/>
          </p:cNvSpPr>
          <p:nvPr>
            <p:ph idx="1"/>
          </p:nvPr>
        </p:nvSpPr>
        <p:spPr/>
        <p:txBody>
          <a:bodyPr>
            <a:normAutofit/>
          </a:bodyPr>
          <a:lstStyle/>
          <a:p>
            <a:r>
              <a:rPr lang="zh-CN" altLang="en-US" sz="2400" dirty="0">
                <a:latin typeface="新宋体" panose="02010609030101010101" pitchFamily="49" charset="-122"/>
                <a:ea typeface="新宋体" panose="02010609030101010101" pitchFamily="49" charset="-122"/>
              </a:rPr>
              <a:t>由于不同的领域（甚至同一领域）往往存在多个元数据格式，当在用不同元数据格式描述的资源体系之间进行检索、资源描述和资源利用时，就存在元数据的互操作性问题（</a:t>
            </a:r>
            <a:r>
              <a:rPr lang="en-US" altLang="zh-CN" sz="2400" dirty="0">
                <a:latin typeface="新宋体" panose="02010609030101010101" pitchFamily="49" charset="-122"/>
                <a:ea typeface="新宋体" panose="02010609030101010101" pitchFamily="49" charset="-122"/>
              </a:rPr>
              <a:t>Interoperability</a:t>
            </a:r>
            <a:r>
              <a:rPr lang="zh-CN" altLang="en-US" sz="2400" dirty="0">
                <a:latin typeface="新宋体" panose="02010609030101010101" pitchFamily="49" charset="-122"/>
                <a:ea typeface="新宋体" panose="02010609030101010101" pitchFamily="49" charset="-122"/>
              </a:rPr>
              <a:t>）：多个不同元数据格式的释读、转换和由多个元数据格式描述的数字化信息资源体系之间的检索。</a:t>
            </a:r>
          </a:p>
        </p:txBody>
      </p:sp>
    </p:spTree>
    <p:extLst>
      <p:ext uri="{BB962C8B-B14F-4D97-AF65-F5344CB8AC3E}">
        <p14:creationId xmlns:p14="http://schemas.microsoft.com/office/powerpoint/2010/main" val="206950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0">
            <a:extLst>
              <a:ext uri="{FF2B5EF4-FFF2-40B4-BE49-F238E27FC236}">
                <a16:creationId xmlns:a16="http://schemas.microsoft.com/office/drawing/2014/main" id="{94229F02-D450-91B6-9CBC-FA4AD1B7C873}"/>
              </a:ext>
            </a:extLst>
          </p:cNvPr>
          <p:cNvPicPr>
            <a:picLocks noChangeAspect="1"/>
          </p:cNvPicPr>
          <p:nvPr/>
        </p:nvPicPr>
        <p:blipFill>
          <a:blip r:embed="rId2"/>
          <a:stretch>
            <a:fillRect/>
          </a:stretch>
        </p:blipFill>
        <p:spPr>
          <a:xfrm>
            <a:off x="7522135" y="607980"/>
            <a:ext cx="3972443" cy="2518877"/>
          </a:xfrm>
          <a:prstGeom prst="rect">
            <a:avLst/>
          </a:prstGeom>
        </p:spPr>
      </p:pic>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3"/>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3404009"/>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TM</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是一个将两个不同元数据模式（词汇表）语义联系起来的表格，对于</a:t>
            </a:r>
            <a:r>
              <a:rPr kumimoji="0" lang="zh-CN" altLang="en-US" b="0" i="0" u="none" strike="noStrike" kern="1200" cap="none" spc="0" normalizeH="0" baseline="0" noProof="0" dirty="0">
                <a:ln>
                  <a:noFill/>
                </a:ln>
                <a:solidFill>
                  <a:srgbClr val="1CADE4"/>
                </a:solidFill>
                <a:effectLst/>
                <a:uLnTx/>
                <a:uFillTx/>
                <a:latin typeface="Calibri" panose="020F0502020204030204" pitchFamily="34" charset="0"/>
                <a:ea typeface="新宋体" panose="02010609030101010101" pitchFamily="49" charset="-122"/>
                <a:cs typeface="Calibri" panose="020F0502020204030204" pitchFamily="34" charset="0"/>
              </a:rPr>
              <a:t>源模式</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的每一个元数据元素都要找到</a:t>
            </a:r>
            <a:r>
              <a:rPr kumimoji="0" lang="zh-CN" altLang="en-US" b="0" i="0" u="none" strike="noStrike" kern="1200" cap="none" spc="0" normalizeH="0" baseline="0" noProof="0" dirty="0">
                <a:ln>
                  <a:noFill/>
                </a:ln>
                <a:solidFill>
                  <a:schemeClr val="accent6"/>
                </a:solidFill>
                <a:effectLst/>
                <a:uLnTx/>
                <a:uFillTx/>
                <a:latin typeface="Calibri" panose="020F0502020204030204" pitchFamily="34" charset="0"/>
                <a:ea typeface="新宋体" panose="02010609030101010101" pitchFamily="49" charset="-122"/>
                <a:cs typeface="Calibri" panose="020F0502020204030204" pitchFamily="34" charset="0"/>
              </a:rPr>
              <a:t>目标模式</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的语义相关元素</a:t>
            </a:r>
            <a:endPar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zh-CN" altLang="en-US" dirty="0">
                <a:solidFill>
                  <a:prstClr val="black">
                    <a:lumMod val="75000"/>
                    <a:lumOff val="25000"/>
                  </a:prstClr>
                </a:solidFill>
                <a:latin typeface="Calibri" panose="020F0502020204030204" pitchFamily="34" charset="0"/>
                <a:ea typeface="新宋体" panose="02010609030101010101" pitchFamily="49" charset="-122"/>
                <a:cs typeface="Calibri" panose="020F0502020204030204" pitchFamily="34" charset="0"/>
              </a:rPr>
              <a:t>源</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模式选择“馆藏级应用描述”因为它是进入网络上提供的大量数字内容的起始点</a:t>
            </a:r>
            <a:endPar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目标模式选择“</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DC CD AP</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”因为先前选择“</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DC CD AP</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”作为馆藏级描述的核心模式</a:t>
            </a:r>
            <a:endPar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endParaRPr>
          </a:p>
        </p:txBody>
      </p:sp>
      <p:sp>
        <p:nvSpPr>
          <p:cNvPr id="12" name="文本框 11">
            <a:extLst>
              <a:ext uri="{FF2B5EF4-FFF2-40B4-BE49-F238E27FC236}">
                <a16:creationId xmlns:a16="http://schemas.microsoft.com/office/drawing/2014/main" id="{F20224F2-AB9B-F515-9E4F-9FE4BE66870F}"/>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
        <p:nvSpPr>
          <p:cNvPr id="13" name="矩形: 圆角 12">
            <a:extLst>
              <a:ext uri="{FF2B5EF4-FFF2-40B4-BE49-F238E27FC236}">
                <a16:creationId xmlns:a16="http://schemas.microsoft.com/office/drawing/2014/main" id="{A30F3EB5-CEC3-EC83-9AAD-76EB48C0D9F7}"/>
              </a:ext>
            </a:extLst>
          </p:cNvPr>
          <p:cNvSpPr/>
          <p:nvPr/>
        </p:nvSpPr>
        <p:spPr>
          <a:xfrm>
            <a:off x="4261194" y="2873829"/>
            <a:ext cx="3337785" cy="3254513"/>
          </a:xfrm>
          <a:prstGeom prst="roundRect">
            <a:avLst>
              <a:gd name="adj" fmla="val 6922"/>
            </a:avLst>
          </a:prstGeom>
          <a:solidFill>
            <a:schemeClr val="accent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BE468A89-4E0C-296E-7A32-09CBA6A3B9AD}"/>
              </a:ext>
            </a:extLst>
          </p:cNvPr>
          <p:cNvSpPr/>
          <p:nvPr/>
        </p:nvSpPr>
        <p:spPr>
          <a:xfrm>
            <a:off x="7688317" y="2873828"/>
            <a:ext cx="3189890" cy="3254513"/>
          </a:xfrm>
          <a:prstGeom prst="roundRect">
            <a:avLst>
              <a:gd name="adj" fmla="val 6922"/>
            </a:avLst>
          </a:prstGeom>
          <a:solidFill>
            <a:schemeClr val="accent6">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0159590-0575-CC40-ECF2-B21342DCFA5D}"/>
              </a:ext>
            </a:extLst>
          </p:cNvPr>
          <p:cNvSpPr txBox="1"/>
          <p:nvPr/>
        </p:nvSpPr>
        <p:spPr>
          <a:xfrm>
            <a:off x="5467136" y="6332257"/>
            <a:ext cx="969624" cy="369332"/>
          </a:xfrm>
          <a:prstGeom prst="rect">
            <a:avLst/>
          </a:prstGeom>
          <a:noFill/>
        </p:spPr>
        <p:txBody>
          <a:bodyPr wrap="square">
            <a:spAutoFit/>
          </a:bodyPr>
          <a:lstStyle/>
          <a:p>
            <a:r>
              <a:rPr kumimoji="0" lang="zh-CN" altLang="en-US" b="0" i="0" u="none" strike="noStrike" kern="1200" cap="none" spc="0" normalizeH="0" baseline="0" noProof="0" dirty="0">
                <a:ln>
                  <a:noFill/>
                </a:ln>
                <a:solidFill>
                  <a:srgbClr val="1CADE4"/>
                </a:solidFill>
                <a:effectLst/>
                <a:uLnTx/>
                <a:uFillTx/>
                <a:latin typeface="新宋体" panose="02010609030101010101" pitchFamily="49" charset="-122"/>
                <a:ea typeface="新宋体" panose="02010609030101010101" pitchFamily="49" charset="-122"/>
                <a:cs typeface="+mn-cs"/>
              </a:rPr>
              <a:t>源模式</a:t>
            </a:r>
            <a:endParaRPr lang="zh-CN" altLang="en-US" dirty="0"/>
          </a:p>
        </p:txBody>
      </p:sp>
      <p:sp>
        <p:nvSpPr>
          <p:cNvPr id="11" name="文本框 10">
            <a:extLst>
              <a:ext uri="{FF2B5EF4-FFF2-40B4-BE49-F238E27FC236}">
                <a16:creationId xmlns:a16="http://schemas.microsoft.com/office/drawing/2014/main" id="{E0F6763D-0F08-F25A-744B-732872123CD4}"/>
              </a:ext>
            </a:extLst>
          </p:cNvPr>
          <p:cNvSpPr txBox="1"/>
          <p:nvPr/>
        </p:nvSpPr>
        <p:spPr>
          <a:xfrm>
            <a:off x="8652125" y="6332257"/>
            <a:ext cx="1164832" cy="369332"/>
          </a:xfrm>
          <a:prstGeom prst="rect">
            <a:avLst/>
          </a:prstGeom>
          <a:noFill/>
        </p:spPr>
        <p:txBody>
          <a:bodyPr wrap="square">
            <a:spAutoFit/>
          </a:bodyPr>
          <a:lstStyle/>
          <a:p>
            <a:r>
              <a:rPr kumimoji="0" lang="zh-CN" altLang="en-US" b="0" i="0" u="none" strike="noStrike" kern="1200" cap="none" spc="0" normalizeH="0" baseline="0" noProof="0" dirty="0">
                <a:ln>
                  <a:noFill/>
                </a:ln>
                <a:solidFill>
                  <a:schemeClr val="accent6"/>
                </a:solidFill>
                <a:effectLst/>
                <a:uLnTx/>
                <a:uFillTx/>
                <a:latin typeface="新宋体" panose="02010609030101010101" pitchFamily="49" charset="-122"/>
                <a:ea typeface="新宋体" panose="02010609030101010101" pitchFamily="49" charset="-122"/>
                <a:cs typeface="+mn-cs"/>
              </a:rPr>
              <a:t>目标模式</a:t>
            </a:r>
            <a:endParaRPr lang="zh-CN" altLang="en-US" dirty="0"/>
          </a:p>
        </p:txBody>
      </p:sp>
      <p:cxnSp>
        <p:nvCxnSpPr>
          <p:cNvPr id="7" name="直接箭头连接符 6">
            <a:extLst>
              <a:ext uri="{FF2B5EF4-FFF2-40B4-BE49-F238E27FC236}">
                <a16:creationId xmlns:a16="http://schemas.microsoft.com/office/drawing/2014/main" id="{25858C23-B4D0-ADAE-E565-34C1B7C48ABF}"/>
              </a:ext>
            </a:extLst>
          </p:cNvPr>
          <p:cNvCxnSpPr/>
          <p:nvPr/>
        </p:nvCxnSpPr>
        <p:spPr>
          <a:xfrm flipV="1">
            <a:off x="3806246" y="3026979"/>
            <a:ext cx="1094578" cy="1013498"/>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18402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2"/>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2837700"/>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将每个</a:t>
            </a:r>
            <a:r>
              <a:rPr kumimoji="0" lang="zh-CN" altLang="en-US" b="0" i="0" u="none" strike="noStrike" kern="1200" cap="none" spc="0" normalizeH="0" baseline="0" noProof="0" dirty="0">
                <a:ln>
                  <a:noFill/>
                </a:ln>
                <a:solidFill>
                  <a:srgbClr val="1CADE4"/>
                </a:solidFill>
                <a:effectLst/>
                <a:uLnTx/>
                <a:uFillTx/>
                <a:latin typeface="Calibri" panose="020F0502020204030204" pitchFamily="34" charset="0"/>
                <a:ea typeface="新宋体" panose="02010609030101010101" pitchFamily="49" charset="-122"/>
                <a:cs typeface="Calibri" panose="020F0502020204030204" pitchFamily="34" charset="0"/>
              </a:rPr>
              <a:t>元数据元素</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看作一个“</a:t>
            </a:r>
            <a:r>
              <a:rPr kumimoji="0" lang="zh-CN" altLang="en-US" b="0" i="0" u="none" strike="noStrike" kern="1200" cap="none" spc="0" normalizeH="0" baseline="0" noProof="0" dirty="0">
                <a:ln>
                  <a:noFill/>
                </a:ln>
                <a:solidFill>
                  <a:schemeClr val="accent6"/>
                </a:solidFill>
                <a:effectLst/>
                <a:uLnTx/>
                <a:uFillTx/>
                <a:latin typeface="Calibri" panose="020F0502020204030204" pitchFamily="34" charset="0"/>
                <a:ea typeface="新宋体" panose="02010609030101010101" pitchFamily="49" charset="-122"/>
                <a:cs typeface="Calibri" panose="020F0502020204030204" pitchFamily="34" charset="0"/>
              </a:rPr>
              <a:t>主题</a:t>
            </a:r>
            <a:r>
              <a:rPr kumimoji="0" lang="en-US" altLang="zh-CN" b="0" i="0" u="none" strike="noStrike" kern="1200" cap="none" spc="0" normalizeH="0" baseline="0" noProof="0" dirty="0">
                <a:ln>
                  <a:noFill/>
                </a:ln>
                <a:solidFill>
                  <a:schemeClr val="accent6"/>
                </a:solidFill>
                <a:effectLst/>
                <a:uLnTx/>
                <a:uFillTx/>
                <a:latin typeface="Calibri" panose="020F0502020204030204" pitchFamily="34" charset="0"/>
                <a:ea typeface="新宋体" panose="02010609030101010101" pitchFamily="49" charset="-122"/>
                <a:cs typeface="Calibri" panose="020F0502020204030204" pitchFamily="34" charset="0"/>
              </a:rPr>
              <a:t>(topic)</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”，定义元数据之间的“</a:t>
            </a:r>
            <a:r>
              <a:rPr kumimoji="0" lang="zh-CN" altLang="en-US" b="0" i="0" u="none" strike="noStrike" kern="1200" cap="none" spc="0" normalizeH="0" baseline="0" noProof="0" dirty="0">
                <a:ln>
                  <a:noFill/>
                </a:ln>
                <a:solidFill>
                  <a:srgbClr val="FFC000"/>
                </a:solidFill>
                <a:effectLst/>
                <a:uLnTx/>
                <a:uFillTx/>
                <a:latin typeface="Calibri" panose="020F0502020204030204" pitchFamily="34" charset="0"/>
                <a:ea typeface="新宋体" panose="02010609030101010101" pitchFamily="49" charset="-122"/>
                <a:cs typeface="Calibri" panose="020F0502020204030204" pitchFamily="34" charset="0"/>
              </a:rPr>
              <a:t>关联类型</a:t>
            </a:r>
            <a:r>
              <a:rPr kumimoji="0" lang="en-US" altLang="zh-CN" b="0" i="0" u="none" strike="noStrike" kern="1200" cap="none" spc="0" normalizeH="0" baseline="0" noProof="0" dirty="0">
                <a:ln>
                  <a:noFill/>
                </a:ln>
                <a:solidFill>
                  <a:srgbClr val="FFC000"/>
                </a:solidFill>
                <a:effectLst/>
                <a:uLnTx/>
                <a:uFillTx/>
                <a:latin typeface="Calibri" panose="020F0502020204030204" pitchFamily="34" charset="0"/>
                <a:ea typeface="新宋体" panose="02010609030101010101" pitchFamily="49" charset="-122"/>
                <a:cs typeface="Calibri" panose="020F0502020204030204" pitchFamily="34" charset="0"/>
              </a:rPr>
              <a:t>(types of associations)</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三种特定的关联类型：</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a) </a:t>
            </a:r>
            <a:r>
              <a:rPr lang="zh-CN" altLang="en-US" dirty="0">
                <a:solidFill>
                  <a:prstClr val="black"/>
                </a:solidFill>
                <a:latin typeface="Calibri" panose="020F0502020204030204" pitchFamily="34" charset="0"/>
                <a:ea typeface="新宋体" panose="02010609030101010101" pitchFamily="49" charset="-122"/>
                <a:cs typeface="Calibri" panose="020F0502020204030204" pitchFamily="34" charset="0"/>
              </a:rPr>
              <a:t>等价</a:t>
            </a: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equivalence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b) </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细化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refinement</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c) </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分层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hierarchical</a:t>
            </a:r>
          </a:p>
        </p:txBody>
      </p:sp>
      <p:sp>
        <p:nvSpPr>
          <p:cNvPr id="13" name="矩形: 圆角 12">
            <a:extLst>
              <a:ext uri="{FF2B5EF4-FFF2-40B4-BE49-F238E27FC236}">
                <a16:creationId xmlns:a16="http://schemas.microsoft.com/office/drawing/2014/main" id="{A30F3EB5-CEC3-EC83-9AAD-76EB48C0D9F7}"/>
              </a:ext>
            </a:extLst>
          </p:cNvPr>
          <p:cNvSpPr/>
          <p:nvPr/>
        </p:nvSpPr>
        <p:spPr>
          <a:xfrm>
            <a:off x="4261194" y="3207157"/>
            <a:ext cx="1941411" cy="2921185"/>
          </a:xfrm>
          <a:prstGeom prst="roundRect">
            <a:avLst>
              <a:gd name="adj" fmla="val 6922"/>
            </a:avLst>
          </a:prstGeom>
          <a:solidFill>
            <a:schemeClr val="accent6">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BE468A89-4E0C-296E-7A32-09CBA6A3B9AD}"/>
              </a:ext>
            </a:extLst>
          </p:cNvPr>
          <p:cNvSpPr/>
          <p:nvPr/>
        </p:nvSpPr>
        <p:spPr>
          <a:xfrm>
            <a:off x="7688317" y="3207156"/>
            <a:ext cx="1941411" cy="2921185"/>
          </a:xfrm>
          <a:prstGeom prst="roundRect">
            <a:avLst>
              <a:gd name="adj" fmla="val 6922"/>
            </a:avLst>
          </a:prstGeom>
          <a:solidFill>
            <a:schemeClr val="accent6">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118BF23B-B5C4-013D-244F-E739A7599531}"/>
              </a:ext>
            </a:extLst>
          </p:cNvPr>
          <p:cNvSpPr txBox="1"/>
          <p:nvPr/>
        </p:nvSpPr>
        <p:spPr>
          <a:xfrm>
            <a:off x="4753269" y="6295758"/>
            <a:ext cx="785247" cy="369332"/>
          </a:xfrm>
          <a:prstGeom prst="rect">
            <a:avLst/>
          </a:prstGeom>
          <a:noFill/>
        </p:spPr>
        <p:txBody>
          <a:bodyPr wrap="square">
            <a:spAutoFit/>
          </a:bodyPr>
          <a:lstStyle/>
          <a:p>
            <a:r>
              <a:rPr kumimoji="0" lang="en-US" altLang="zh-CN" b="0" i="0" u="none" strike="noStrike" kern="1200" cap="none" spc="0" normalizeH="0" baseline="0" noProof="0" dirty="0">
                <a:ln>
                  <a:noFill/>
                </a:ln>
                <a:solidFill>
                  <a:schemeClr val="accent6"/>
                </a:solidFill>
                <a:effectLst/>
                <a:uLnTx/>
                <a:uFillTx/>
                <a:latin typeface="新宋体" panose="02010609030101010101" pitchFamily="49" charset="-122"/>
                <a:ea typeface="新宋体" panose="02010609030101010101" pitchFamily="49" charset="-122"/>
                <a:cs typeface="+mn-cs"/>
              </a:rPr>
              <a:t>topic</a:t>
            </a:r>
            <a:endParaRPr lang="zh-CN" altLang="en-US" dirty="0"/>
          </a:p>
        </p:txBody>
      </p:sp>
      <p:sp>
        <p:nvSpPr>
          <p:cNvPr id="17" name="文本框 16">
            <a:extLst>
              <a:ext uri="{FF2B5EF4-FFF2-40B4-BE49-F238E27FC236}">
                <a16:creationId xmlns:a16="http://schemas.microsoft.com/office/drawing/2014/main" id="{F2D486D2-6DA5-27A8-F6A2-271EAE0BF1E8}"/>
              </a:ext>
            </a:extLst>
          </p:cNvPr>
          <p:cNvSpPr txBox="1"/>
          <p:nvPr/>
        </p:nvSpPr>
        <p:spPr>
          <a:xfrm>
            <a:off x="8249028" y="6295758"/>
            <a:ext cx="785247" cy="369332"/>
          </a:xfrm>
          <a:prstGeom prst="rect">
            <a:avLst/>
          </a:prstGeom>
          <a:noFill/>
        </p:spPr>
        <p:txBody>
          <a:bodyPr wrap="square">
            <a:spAutoFit/>
          </a:bodyPr>
          <a:lstStyle/>
          <a:p>
            <a:r>
              <a:rPr kumimoji="0" lang="en-US" altLang="zh-CN" b="0" i="0" u="none" strike="noStrike" kern="1200" cap="none" spc="0" normalizeH="0" baseline="0" noProof="0" dirty="0">
                <a:ln>
                  <a:noFill/>
                </a:ln>
                <a:solidFill>
                  <a:schemeClr val="accent6"/>
                </a:solidFill>
                <a:effectLst/>
                <a:uLnTx/>
                <a:uFillTx/>
                <a:latin typeface="新宋体" panose="02010609030101010101" pitchFamily="49" charset="-122"/>
                <a:ea typeface="新宋体" panose="02010609030101010101" pitchFamily="49" charset="-122"/>
                <a:cs typeface="+mn-cs"/>
              </a:rPr>
              <a:t>topic</a:t>
            </a:r>
            <a:endParaRPr lang="zh-CN" altLang="en-US" dirty="0"/>
          </a:p>
        </p:txBody>
      </p:sp>
      <p:sp>
        <p:nvSpPr>
          <p:cNvPr id="18" name="矩形: 圆角 17">
            <a:extLst>
              <a:ext uri="{FF2B5EF4-FFF2-40B4-BE49-F238E27FC236}">
                <a16:creationId xmlns:a16="http://schemas.microsoft.com/office/drawing/2014/main" id="{7544F855-4889-7FA0-8EF4-F81B926345CA}"/>
              </a:ext>
            </a:extLst>
          </p:cNvPr>
          <p:cNvSpPr/>
          <p:nvPr/>
        </p:nvSpPr>
        <p:spPr>
          <a:xfrm>
            <a:off x="10911208" y="3208840"/>
            <a:ext cx="1227097" cy="2921185"/>
          </a:xfrm>
          <a:prstGeom prst="roundRect">
            <a:avLst>
              <a:gd name="adj" fmla="val 6922"/>
            </a:avLst>
          </a:prstGeom>
          <a:solidFill>
            <a:srgbClr val="FFC000">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CCEF31AB-18AE-924D-19F6-33CF7FA3D044}"/>
              </a:ext>
            </a:extLst>
          </p:cNvPr>
          <p:cNvSpPr txBox="1"/>
          <p:nvPr/>
        </p:nvSpPr>
        <p:spPr>
          <a:xfrm>
            <a:off x="11024638" y="6269093"/>
            <a:ext cx="1440298" cy="461665"/>
          </a:xfrm>
          <a:prstGeom prst="rect">
            <a:avLst/>
          </a:prstGeom>
          <a:noFill/>
        </p:spPr>
        <p:txBody>
          <a:bodyPr wrap="square">
            <a:spAutoFit/>
          </a:bodyPr>
          <a:lstStyle/>
          <a:p>
            <a:r>
              <a:rPr kumimoji="0" lang="en-US" altLang="zh-CN" sz="1200" b="0" i="0" u="none" strike="noStrike" kern="1200" cap="none" spc="0" normalizeH="0" baseline="0" noProof="0" dirty="0">
                <a:ln>
                  <a:noFill/>
                </a:ln>
                <a:solidFill>
                  <a:srgbClr val="FFC000"/>
                </a:solidFill>
                <a:effectLst/>
                <a:uLnTx/>
                <a:uFillTx/>
                <a:latin typeface="新宋体" panose="02010609030101010101" pitchFamily="49" charset="-122"/>
                <a:ea typeface="新宋体" panose="02010609030101010101" pitchFamily="49" charset="-122"/>
                <a:cs typeface="+mn-cs"/>
              </a:rPr>
              <a:t>Association</a:t>
            </a:r>
          </a:p>
          <a:p>
            <a:r>
              <a:rPr kumimoji="0" lang="en-US" altLang="zh-CN" sz="1200" b="0" i="0" u="none" strike="noStrike" kern="1200" cap="none" spc="0" normalizeH="0" baseline="0" noProof="0" dirty="0">
                <a:ln>
                  <a:noFill/>
                </a:ln>
                <a:solidFill>
                  <a:srgbClr val="FFC000"/>
                </a:solidFill>
                <a:effectLst/>
                <a:uLnTx/>
                <a:uFillTx/>
                <a:latin typeface="新宋体" panose="02010609030101010101" pitchFamily="49" charset="-122"/>
                <a:ea typeface="新宋体" panose="02010609030101010101" pitchFamily="49" charset="-122"/>
                <a:cs typeface="+mn-cs"/>
              </a:rPr>
              <a:t>type</a:t>
            </a:r>
            <a:endParaRPr lang="zh-CN" altLang="en-US" sz="1200" dirty="0">
              <a:solidFill>
                <a:srgbClr val="FFC000"/>
              </a:solidFill>
            </a:endParaRPr>
          </a:p>
        </p:txBody>
      </p:sp>
      <p:sp>
        <p:nvSpPr>
          <p:cNvPr id="23" name="文本框 22">
            <a:extLst>
              <a:ext uri="{FF2B5EF4-FFF2-40B4-BE49-F238E27FC236}">
                <a16:creationId xmlns:a16="http://schemas.microsoft.com/office/drawing/2014/main" id="{400C847D-30AD-1794-6E10-57A5B251B0B9}"/>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Tree>
    <p:extLst>
      <p:ext uri="{BB962C8B-B14F-4D97-AF65-F5344CB8AC3E}">
        <p14:creationId xmlns:p14="http://schemas.microsoft.com/office/powerpoint/2010/main" val="44069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2"/>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3933384"/>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一个关联将两个属于不同模式的元数据联系起来</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在一个关联中，每个元素都有一个特定的“</a:t>
            </a:r>
            <a:r>
              <a:rPr kumimoji="0" lang="zh-CN" altLang="en-US" b="0" i="0" u="none" strike="noStrike" kern="1200" cap="none" spc="0" normalizeH="0" baseline="0" noProof="0" dirty="0">
                <a:ln>
                  <a:noFill/>
                </a:ln>
                <a:solidFill>
                  <a:srgbClr val="1CADE4"/>
                </a:solidFill>
                <a:effectLst/>
                <a:uLnTx/>
                <a:uFillTx/>
                <a:latin typeface="Calibri" panose="020F0502020204030204" pitchFamily="34" charset="0"/>
                <a:ea typeface="新宋体" panose="02010609030101010101" pitchFamily="49" charset="-122"/>
                <a:cs typeface="Calibri" panose="020F0502020204030204" pitchFamily="34" charset="0"/>
              </a:rPr>
              <a:t>角色</a:t>
            </a:r>
            <a:r>
              <a:rPr kumimoji="0" lang="en-US" altLang="zh-CN" b="0" i="0" u="none" strike="noStrike" kern="1200" cap="none" spc="0" normalizeH="0" baseline="0" noProof="0" dirty="0">
                <a:ln>
                  <a:noFill/>
                </a:ln>
                <a:solidFill>
                  <a:srgbClr val="1CADE4"/>
                </a:solidFill>
                <a:effectLst/>
                <a:uLnTx/>
                <a:uFillTx/>
                <a:latin typeface="Calibri" panose="020F0502020204030204" pitchFamily="34" charset="0"/>
                <a:ea typeface="新宋体" panose="02010609030101010101" pitchFamily="49" charset="-122"/>
                <a:cs typeface="Calibri" panose="020F0502020204030204" pitchFamily="34" charset="0"/>
              </a:rPr>
              <a:t>(role)</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zh-CN" altLang="en-US" dirty="0">
                <a:solidFill>
                  <a:prstClr val="black"/>
                </a:solidFill>
                <a:latin typeface="Calibri" panose="020F0502020204030204" pitchFamily="34" charset="0"/>
                <a:ea typeface="新宋体" panose="02010609030101010101" pitchFamily="49" charset="-122"/>
                <a:cs typeface="Calibri" panose="020F0502020204030204" pitchFamily="34" charset="0"/>
              </a:rPr>
              <a:t>角色类型与关联类型相对应：</a:t>
            </a:r>
            <a:endPar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a) </a:t>
            </a:r>
            <a:r>
              <a:rPr lang="zh-CN" altLang="en-US" dirty="0">
                <a:solidFill>
                  <a:prstClr val="black"/>
                </a:solidFill>
                <a:latin typeface="Calibri" panose="020F0502020204030204" pitchFamily="34" charset="0"/>
                <a:ea typeface="新宋体" panose="02010609030101010101" pitchFamily="49" charset="-122"/>
                <a:cs typeface="Calibri" panose="020F0502020204030204" pitchFamily="34" charset="0"/>
              </a:rPr>
              <a:t>等价</a:t>
            </a: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equivalence </a:t>
            </a: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 	</a:t>
            </a:r>
            <a:r>
              <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equivalent term</a:t>
            </a:r>
            <a:endPar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b) </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细化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refinement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 </a:t>
            </a:r>
          </a:p>
          <a:p>
            <a:pPr marL="324000" marR="0" lvl="1" algn="l" defTabSz="457200" rtl="0" eaLnBrk="1" fontAlgn="auto" latinLnBrk="0" hangingPunct="1">
              <a:lnSpc>
                <a:spcPct val="100000"/>
              </a:lnSpc>
              <a:spcBef>
                <a:spcPct val="20000"/>
              </a:spcBef>
              <a:spcAft>
                <a:spcPts val="600"/>
              </a:spcAft>
              <a:buClr>
                <a:srgbClr val="1CADE4"/>
              </a:buClr>
              <a:buSzPct val="92000"/>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		</a:t>
            </a: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element - qualifier</a:t>
            </a:r>
            <a:endPar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c) </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分层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rPr>
              <a:t>hierarchical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 	</a:t>
            </a: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narrower - broader</a:t>
            </a:r>
            <a:endPar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endParaRPr>
          </a:p>
        </p:txBody>
      </p:sp>
      <p:sp>
        <p:nvSpPr>
          <p:cNvPr id="13" name="矩形: 圆角 12">
            <a:extLst>
              <a:ext uri="{FF2B5EF4-FFF2-40B4-BE49-F238E27FC236}">
                <a16:creationId xmlns:a16="http://schemas.microsoft.com/office/drawing/2014/main" id="{A30F3EB5-CEC3-EC83-9AAD-76EB48C0D9F7}"/>
              </a:ext>
            </a:extLst>
          </p:cNvPr>
          <p:cNvSpPr/>
          <p:nvPr/>
        </p:nvSpPr>
        <p:spPr>
          <a:xfrm>
            <a:off x="6264654" y="3207155"/>
            <a:ext cx="1281715" cy="2921185"/>
          </a:xfrm>
          <a:prstGeom prst="roundRect">
            <a:avLst>
              <a:gd name="adj" fmla="val 6922"/>
            </a:avLst>
          </a:prstGeom>
          <a:solidFill>
            <a:schemeClr val="accent1">
              <a:lumMod val="60000"/>
              <a:lumOff val="40000"/>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BE468A89-4E0C-296E-7A32-09CBA6A3B9AD}"/>
              </a:ext>
            </a:extLst>
          </p:cNvPr>
          <p:cNvSpPr/>
          <p:nvPr/>
        </p:nvSpPr>
        <p:spPr>
          <a:xfrm>
            <a:off x="9504967" y="3207155"/>
            <a:ext cx="1344543" cy="2921185"/>
          </a:xfrm>
          <a:prstGeom prst="roundRect">
            <a:avLst>
              <a:gd name="adj" fmla="val 6922"/>
            </a:avLst>
          </a:prstGeom>
          <a:solidFill>
            <a:schemeClr val="accent1">
              <a:lumMod val="60000"/>
              <a:lumOff val="40000"/>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DCAE6F1C-AD83-C663-1428-074A7B235397}"/>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Tree>
    <p:extLst>
      <p:ext uri="{BB962C8B-B14F-4D97-AF65-F5344CB8AC3E}">
        <p14:creationId xmlns:p14="http://schemas.microsoft.com/office/powerpoint/2010/main" val="50869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91714-186F-E027-F43F-A00DB603F357}"/>
              </a:ext>
            </a:extLst>
          </p:cNvPr>
          <p:cNvSpPr>
            <a:spLocks noGrp="1"/>
          </p:cNvSpPr>
          <p:nvPr>
            <p:ph type="title"/>
          </p:nvPr>
        </p:nvSpPr>
        <p:spPr/>
        <p:txBody>
          <a:bodyPr/>
          <a:lstStyle/>
          <a:p>
            <a:r>
              <a:rPr lang="zh-CN" altLang="en-US" dirty="0">
                <a:solidFill>
                  <a:schemeClr val="accent2"/>
                </a:solidFill>
              </a:rPr>
              <a:t>数字化案例</a:t>
            </a:r>
          </a:p>
        </p:txBody>
      </p:sp>
      <p:sp>
        <p:nvSpPr>
          <p:cNvPr id="10" name="文本框 9">
            <a:extLst>
              <a:ext uri="{FF2B5EF4-FFF2-40B4-BE49-F238E27FC236}">
                <a16:creationId xmlns:a16="http://schemas.microsoft.com/office/drawing/2014/main" id="{319DC991-A0EF-15CA-ADCA-A00C8B9C0EFE}"/>
              </a:ext>
            </a:extLst>
          </p:cNvPr>
          <p:cNvSpPr txBox="1"/>
          <p:nvPr/>
        </p:nvSpPr>
        <p:spPr>
          <a:xfrm>
            <a:off x="8825528" y="6448196"/>
            <a:ext cx="3047413" cy="369332"/>
          </a:xfrm>
          <a:prstGeom prst="rect">
            <a:avLst/>
          </a:prstGeom>
          <a:noFill/>
        </p:spPr>
        <p:txBody>
          <a:bodyPr wrap="square">
            <a:spAutoFit/>
          </a:bodyPr>
          <a:lstStyle/>
          <a:p>
            <a:r>
              <a:rPr lang="zh-CN" altLang="en-US" dirty="0">
                <a:hlinkClick r:id="rId2"/>
              </a:rPr>
              <a:t>数字敦煌 </a:t>
            </a:r>
            <a:r>
              <a:rPr lang="en-US" altLang="zh-CN" dirty="0">
                <a:hlinkClick r:id="rId2"/>
              </a:rPr>
              <a:t>(</a:t>
            </a:r>
            <a:r>
              <a:rPr lang="en-GB" altLang="zh-CN" dirty="0">
                <a:hlinkClick r:id="rId2"/>
              </a:rPr>
              <a:t>e-dunhuang.com)</a:t>
            </a:r>
            <a:endParaRPr lang="zh-CN" altLang="en-US" dirty="0"/>
          </a:p>
        </p:txBody>
      </p:sp>
      <p:pic>
        <p:nvPicPr>
          <p:cNvPr id="12" name="图片 11">
            <a:extLst>
              <a:ext uri="{FF2B5EF4-FFF2-40B4-BE49-F238E27FC236}">
                <a16:creationId xmlns:a16="http://schemas.microsoft.com/office/drawing/2014/main" id="{5BC08A0C-BD0F-32E6-112B-D77494C8DB30}"/>
              </a:ext>
            </a:extLst>
          </p:cNvPr>
          <p:cNvPicPr>
            <a:picLocks noChangeAspect="1"/>
          </p:cNvPicPr>
          <p:nvPr/>
        </p:nvPicPr>
        <p:blipFill>
          <a:blip r:embed="rId3"/>
          <a:stretch>
            <a:fillRect/>
          </a:stretch>
        </p:blipFill>
        <p:spPr>
          <a:xfrm>
            <a:off x="3305908" y="652393"/>
            <a:ext cx="8394609" cy="6165136"/>
          </a:xfrm>
          <a:prstGeom prst="rect">
            <a:avLst/>
          </a:prstGeom>
        </p:spPr>
      </p:pic>
      <p:sp>
        <p:nvSpPr>
          <p:cNvPr id="5" name="矩形 4">
            <a:extLst>
              <a:ext uri="{FF2B5EF4-FFF2-40B4-BE49-F238E27FC236}">
                <a16:creationId xmlns:a16="http://schemas.microsoft.com/office/drawing/2014/main" id="{7CA9F144-9EBA-06C3-3AEA-2FDBD0DE222F}"/>
              </a:ext>
            </a:extLst>
          </p:cNvPr>
          <p:cNvSpPr/>
          <p:nvPr/>
        </p:nvSpPr>
        <p:spPr>
          <a:xfrm>
            <a:off x="3189755" y="596123"/>
            <a:ext cx="2145323" cy="416752"/>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B406EE9-F576-EA0E-B03F-430D442DBC79}"/>
              </a:ext>
            </a:extLst>
          </p:cNvPr>
          <p:cNvSpPr/>
          <p:nvPr/>
        </p:nvSpPr>
        <p:spPr>
          <a:xfrm>
            <a:off x="8976266" y="1367501"/>
            <a:ext cx="2263820" cy="3056788"/>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AD4AFE1-D1A4-586A-F3D1-8A76C8A5A593}"/>
              </a:ext>
            </a:extLst>
          </p:cNvPr>
          <p:cNvSpPr/>
          <p:nvPr/>
        </p:nvSpPr>
        <p:spPr>
          <a:xfrm>
            <a:off x="3601329" y="2335236"/>
            <a:ext cx="5374937" cy="4248443"/>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8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2"/>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4475071"/>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a) </a:t>
            </a:r>
            <a:r>
              <a:rPr lang="zh-CN" altLang="en-US" dirty="0">
                <a:solidFill>
                  <a:srgbClr val="FF0000"/>
                </a:solidFill>
                <a:latin typeface="Calibri" panose="020F0502020204030204" pitchFamily="34" charset="0"/>
                <a:ea typeface="新宋体" panose="02010609030101010101" pitchFamily="49" charset="-122"/>
                <a:cs typeface="Calibri" panose="020F0502020204030204" pitchFamily="34" charset="0"/>
              </a:rPr>
              <a:t>等价</a:t>
            </a:r>
            <a:r>
              <a:rPr lang="en-US" altLang="zh-CN" dirty="0">
                <a:solidFill>
                  <a:srgbClr val="FF0000"/>
                </a:solidFill>
                <a:latin typeface="Calibri" panose="020F0502020204030204" pitchFamily="34" charset="0"/>
                <a:ea typeface="新宋体" panose="02010609030101010101" pitchFamily="49" charset="-122"/>
                <a:cs typeface="Calibri" panose="020F0502020204030204" pitchFamily="34" charset="0"/>
              </a:rPr>
              <a:t>equivalence</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solidFill>
                  <a:srgbClr val="FF0000"/>
                </a:solidFill>
                <a:latin typeface="Calibri" panose="020F0502020204030204" pitchFamily="34" charset="0"/>
                <a:ea typeface="新宋体" panose="02010609030101010101" pitchFamily="49" charset="-122"/>
                <a:cs typeface="Calibri" panose="020F0502020204030204" pitchFamily="34" charset="0"/>
              </a:rPr>
              <a:t>用于映射具有相同含义的元素</a:t>
            </a:r>
            <a:endParaRPr lang="en-US" altLang="zh-CN" dirty="0">
              <a:solidFill>
                <a:srgbClr val="FF0000"/>
              </a:solidFill>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en-US" altLang="zh-CN" dirty="0">
                <a:solidFill>
                  <a:srgbClr val="FF0000"/>
                </a:solidFill>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equivalent term</a:t>
            </a:r>
            <a:endParaRPr lang="en-US" altLang="zh-CN" dirty="0">
              <a:solidFill>
                <a:srgbClr val="FF0000"/>
              </a:solidFill>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b) </a:t>
            </a:r>
            <a:r>
              <a:rPr kumimoji="0" lang="zh-CN" altLang="en-US"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细化</a:t>
            </a: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refinement</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用于表达</a:t>
            </a:r>
            <a:r>
              <a:rPr lang="en-US" altLang="zh-CN" dirty="0">
                <a:latin typeface="Calibri" panose="020F0502020204030204" pitchFamily="34" charset="0"/>
                <a:ea typeface="新宋体" panose="02010609030101010101" pitchFamily="49" charset="-122"/>
                <a:cs typeface="Calibri" panose="020F0502020204030204" pitchFamily="34" charset="0"/>
              </a:rPr>
              <a:t>element</a:t>
            </a:r>
            <a:r>
              <a:rPr lang="zh-CN" altLang="en-US" dirty="0">
                <a:latin typeface="Calibri" panose="020F0502020204030204" pitchFamily="34" charset="0"/>
                <a:ea typeface="新宋体" panose="02010609030101010101" pitchFamily="49" charset="-122"/>
                <a:cs typeface="Calibri" panose="020F0502020204030204" pitchFamily="34" charset="0"/>
              </a:rPr>
              <a:t>与</a:t>
            </a:r>
            <a:r>
              <a:rPr lang="en-US" altLang="zh-CN" dirty="0">
                <a:latin typeface="Calibri" panose="020F0502020204030204" pitchFamily="34" charset="0"/>
                <a:ea typeface="新宋体" panose="02010609030101010101" pitchFamily="49" charset="-122"/>
                <a:cs typeface="Calibri" panose="020F0502020204030204" pitchFamily="34" charset="0"/>
              </a:rPr>
              <a:t>qualifier</a:t>
            </a:r>
            <a:r>
              <a:rPr lang="zh-CN" altLang="en-US" dirty="0">
                <a:latin typeface="Calibri" panose="020F0502020204030204" pitchFamily="34" charset="0"/>
                <a:ea typeface="新宋体" panose="02010609030101010101" pitchFamily="49" charset="-122"/>
                <a:cs typeface="Calibri" panose="020F0502020204030204" pitchFamily="34" charset="0"/>
              </a:rPr>
              <a:t>之间的关系</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element - qualifier</a:t>
            </a:r>
            <a:endPar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c) </a:t>
            </a:r>
            <a:r>
              <a:rPr kumimoji="0" lang="zh-CN" altLang="en-US"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分层</a:t>
            </a: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hierarchical</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用于连接可被视为更广泛或更狭窄概念的元素</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narrower - broader</a:t>
            </a:r>
            <a:endParaRPr lang="en-US" altLang="zh-CN" dirty="0">
              <a:latin typeface="Calibri" panose="020F0502020204030204" pitchFamily="34" charset="0"/>
              <a:ea typeface="新宋体" panose="02010609030101010101" pitchFamily="49" charset="-122"/>
              <a:cs typeface="Calibri" panose="020F0502020204030204" pitchFamily="34" charset="0"/>
            </a:endParaRPr>
          </a:p>
        </p:txBody>
      </p:sp>
      <p:sp>
        <p:nvSpPr>
          <p:cNvPr id="21" name="矩形 20">
            <a:extLst>
              <a:ext uri="{FF2B5EF4-FFF2-40B4-BE49-F238E27FC236}">
                <a16:creationId xmlns:a16="http://schemas.microsoft.com/office/drawing/2014/main" id="{6071D09F-0540-13E1-E9C3-6C4140F515B7}"/>
              </a:ext>
            </a:extLst>
          </p:cNvPr>
          <p:cNvSpPr/>
          <p:nvPr/>
        </p:nvSpPr>
        <p:spPr>
          <a:xfrm>
            <a:off x="4306056" y="4217388"/>
            <a:ext cx="7506256" cy="17302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15" name="文本框 14">
            <a:extLst>
              <a:ext uri="{FF2B5EF4-FFF2-40B4-BE49-F238E27FC236}">
                <a16:creationId xmlns:a16="http://schemas.microsoft.com/office/drawing/2014/main" id="{BCDAA4CE-C247-DC91-C854-1CE3BDCE4B7B}"/>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Tree>
    <p:extLst>
      <p:ext uri="{BB962C8B-B14F-4D97-AF65-F5344CB8AC3E}">
        <p14:creationId xmlns:p14="http://schemas.microsoft.com/office/powerpoint/2010/main" val="2465186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2"/>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4475071"/>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a) </a:t>
            </a:r>
            <a:r>
              <a:rPr lang="zh-CN" altLang="en-US" dirty="0">
                <a:latin typeface="Calibri" panose="020F0502020204030204" pitchFamily="34" charset="0"/>
                <a:ea typeface="新宋体" panose="02010609030101010101" pitchFamily="49" charset="-122"/>
                <a:cs typeface="Calibri" panose="020F0502020204030204" pitchFamily="34" charset="0"/>
              </a:rPr>
              <a:t>等价</a:t>
            </a:r>
            <a:r>
              <a:rPr lang="en-US" altLang="zh-CN" dirty="0">
                <a:latin typeface="Calibri" panose="020F0502020204030204" pitchFamily="34" charset="0"/>
                <a:ea typeface="新宋体" panose="02010609030101010101" pitchFamily="49" charset="-122"/>
                <a:cs typeface="Calibri" panose="020F0502020204030204" pitchFamily="34" charset="0"/>
              </a:rPr>
              <a:t>equivalence</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用于映射具有相同含义的元素</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en-US" altLang="zh-CN" dirty="0">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equivalent term</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b) </a:t>
            </a:r>
            <a:r>
              <a:rPr kumimoji="0"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rPr>
              <a:t>细化</a:t>
            </a: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rPr>
              <a:t>refinement</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solidFill>
                  <a:schemeClr val="accent1"/>
                </a:solidFill>
                <a:latin typeface="Calibri" panose="020F0502020204030204" pitchFamily="34" charset="0"/>
                <a:ea typeface="新宋体" panose="02010609030101010101" pitchFamily="49" charset="-122"/>
                <a:cs typeface="Calibri" panose="020F0502020204030204" pitchFamily="34" charset="0"/>
              </a:rPr>
              <a:t>用于表达</a:t>
            </a:r>
            <a:r>
              <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rPr>
              <a:t>element</a:t>
            </a:r>
            <a:r>
              <a:rPr lang="zh-CN" altLang="en-US" dirty="0">
                <a:solidFill>
                  <a:schemeClr val="accent1"/>
                </a:solidFill>
                <a:latin typeface="Calibri" panose="020F0502020204030204" pitchFamily="34" charset="0"/>
                <a:ea typeface="新宋体" panose="02010609030101010101" pitchFamily="49" charset="-122"/>
                <a:cs typeface="Calibri" panose="020F0502020204030204" pitchFamily="34" charset="0"/>
              </a:rPr>
              <a:t>与</a:t>
            </a:r>
            <a:r>
              <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rPr>
              <a:t>qualifier</a:t>
            </a:r>
            <a:r>
              <a:rPr lang="zh-CN" altLang="en-US" dirty="0">
                <a:solidFill>
                  <a:schemeClr val="accent1"/>
                </a:solidFill>
                <a:latin typeface="Calibri" panose="020F0502020204030204" pitchFamily="34" charset="0"/>
                <a:ea typeface="新宋体" panose="02010609030101010101" pitchFamily="49" charset="-122"/>
                <a:cs typeface="Calibri" panose="020F0502020204030204" pitchFamily="34" charset="0"/>
              </a:rPr>
              <a:t>之间的关系</a:t>
            </a:r>
            <a:endParaRPr lang="en-US" altLang="zh-CN" dirty="0">
              <a:solidFill>
                <a:schemeClr val="accent1"/>
              </a:solidFill>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element - qualifier</a:t>
            </a:r>
            <a:endPar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c) </a:t>
            </a:r>
            <a:r>
              <a:rPr kumimoji="0" lang="zh-CN" altLang="en-US"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分层</a:t>
            </a: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hierarchical</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用于连接可被视为更广泛或更狭窄概念的元素</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narrower - broader</a:t>
            </a:r>
            <a:endParaRPr lang="en-US" altLang="zh-CN" dirty="0">
              <a:latin typeface="Calibri" panose="020F0502020204030204" pitchFamily="34" charset="0"/>
              <a:ea typeface="新宋体" panose="02010609030101010101" pitchFamily="49" charset="-122"/>
              <a:cs typeface="Calibri" panose="020F0502020204030204" pitchFamily="34" charset="0"/>
            </a:endParaRPr>
          </a:p>
        </p:txBody>
      </p:sp>
      <p:sp>
        <p:nvSpPr>
          <p:cNvPr id="21" name="矩形 20">
            <a:extLst>
              <a:ext uri="{FF2B5EF4-FFF2-40B4-BE49-F238E27FC236}">
                <a16:creationId xmlns:a16="http://schemas.microsoft.com/office/drawing/2014/main" id="{6071D09F-0540-13E1-E9C3-6C4140F515B7}"/>
              </a:ext>
            </a:extLst>
          </p:cNvPr>
          <p:cNvSpPr/>
          <p:nvPr/>
        </p:nvSpPr>
        <p:spPr>
          <a:xfrm>
            <a:off x="4306056" y="5080417"/>
            <a:ext cx="7506256" cy="34433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7" name="文本框 6">
            <a:extLst>
              <a:ext uri="{FF2B5EF4-FFF2-40B4-BE49-F238E27FC236}">
                <a16:creationId xmlns:a16="http://schemas.microsoft.com/office/drawing/2014/main" id="{7E8A98FB-097A-786F-CB3A-838974F6D3FE}"/>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Tree>
    <p:extLst>
      <p:ext uri="{BB962C8B-B14F-4D97-AF65-F5344CB8AC3E}">
        <p14:creationId xmlns:p14="http://schemas.microsoft.com/office/powerpoint/2010/main" val="253488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解决方案</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6" name="内容占位符 5">
            <a:extLst>
              <a:ext uri="{FF2B5EF4-FFF2-40B4-BE49-F238E27FC236}">
                <a16:creationId xmlns:a16="http://schemas.microsoft.com/office/drawing/2014/main" id="{52AFDCA8-69DC-BE36-D6ED-FDF38C8B1D11}"/>
              </a:ext>
            </a:extLst>
          </p:cNvPr>
          <p:cNvPicPr>
            <a:picLocks noGrp="1" noChangeAspect="1"/>
          </p:cNvPicPr>
          <p:nvPr>
            <p:ph sz="half" idx="2"/>
          </p:nvPr>
        </p:nvPicPr>
        <p:blipFill>
          <a:blip r:embed="rId2"/>
          <a:stretch>
            <a:fillRect/>
          </a:stretch>
        </p:blipFill>
        <p:spPr>
          <a:xfrm>
            <a:off x="4306056" y="2423191"/>
            <a:ext cx="7885944" cy="3827761"/>
          </a:xfrm>
        </p:spPr>
      </p:pic>
      <p:sp>
        <p:nvSpPr>
          <p:cNvPr id="10" name="文本框 9">
            <a:extLst>
              <a:ext uri="{FF2B5EF4-FFF2-40B4-BE49-F238E27FC236}">
                <a16:creationId xmlns:a16="http://schemas.microsoft.com/office/drawing/2014/main" id="{EF6CDEAA-BC34-9809-42BE-F11FBF945E91}"/>
              </a:ext>
            </a:extLst>
          </p:cNvPr>
          <p:cNvSpPr txBox="1"/>
          <p:nvPr/>
        </p:nvSpPr>
        <p:spPr>
          <a:xfrm>
            <a:off x="231871" y="2291897"/>
            <a:ext cx="3715889" cy="4475071"/>
          </a:xfrm>
          <a:prstGeom prst="rect">
            <a:avLst/>
          </a:prstGeom>
          <a:noFill/>
        </p:spPr>
        <p:txBody>
          <a:bodyPr wrap="square">
            <a:spAutoFit/>
          </a:bodyPr>
          <a:lstStyle/>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lang="en-US" altLang="zh-CN" dirty="0">
                <a:solidFill>
                  <a:prstClr val="black"/>
                </a:solidFill>
                <a:latin typeface="Calibri" panose="020F0502020204030204" pitchFamily="34" charset="0"/>
                <a:ea typeface="新宋体" panose="02010609030101010101" pitchFamily="49" charset="-122"/>
                <a:cs typeface="Calibri" panose="020F0502020204030204" pitchFamily="34" charset="0"/>
              </a:rPr>
              <a:t>a) </a:t>
            </a:r>
            <a:r>
              <a:rPr lang="zh-CN" altLang="en-US" dirty="0">
                <a:latin typeface="Calibri" panose="020F0502020204030204" pitchFamily="34" charset="0"/>
                <a:ea typeface="新宋体" panose="02010609030101010101" pitchFamily="49" charset="-122"/>
                <a:cs typeface="Calibri" panose="020F0502020204030204" pitchFamily="34" charset="0"/>
              </a:rPr>
              <a:t>等价</a:t>
            </a:r>
            <a:r>
              <a:rPr lang="en-US" altLang="zh-CN" dirty="0">
                <a:latin typeface="Calibri" panose="020F0502020204030204" pitchFamily="34" charset="0"/>
                <a:ea typeface="新宋体" panose="02010609030101010101" pitchFamily="49" charset="-122"/>
                <a:cs typeface="Calibri" panose="020F0502020204030204" pitchFamily="34" charset="0"/>
              </a:rPr>
              <a:t>equivalence</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用于映射具有相同含义的元素</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en-US" altLang="zh-CN" dirty="0">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equivalent term</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b) </a:t>
            </a:r>
            <a:r>
              <a:rPr kumimoji="0" lang="zh-CN" altLang="en-US"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细化</a:t>
            </a: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refinement</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latin typeface="Calibri" panose="020F0502020204030204" pitchFamily="34" charset="0"/>
                <a:ea typeface="新宋体" panose="02010609030101010101" pitchFamily="49" charset="-122"/>
                <a:cs typeface="Calibri" panose="020F0502020204030204" pitchFamily="34" charset="0"/>
              </a:rPr>
              <a:t>用于表达</a:t>
            </a:r>
            <a:r>
              <a:rPr lang="en-US" altLang="zh-CN" dirty="0">
                <a:latin typeface="Calibri" panose="020F0502020204030204" pitchFamily="34" charset="0"/>
                <a:ea typeface="新宋体" panose="02010609030101010101" pitchFamily="49" charset="-122"/>
                <a:cs typeface="Calibri" panose="020F0502020204030204" pitchFamily="34" charset="0"/>
              </a:rPr>
              <a:t>element</a:t>
            </a:r>
            <a:r>
              <a:rPr lang="zh-CN" altLang="en-US" dirty="0">
                <a:latin typeface="Calibri" panose="020F0502020204030204" pitchFamily="34" charset="0"/>
                <a:ea typeface="新宋体" panose="02010609030101010101" pitchFamily="49" charset="-122"/>
                <a:cs typeface="Calibri" panose="020F0502020204030204" pitchFamily="34" charset="0"/>
              </a:rPr>
              <a:t>与</a:t>
            </a:r>
            <a:r>
              <a:rPr lang="en-US" altLang="zh-CN" dirty="0">
                <a:latin typeface="Calibri" panose="020F0502020204030204" pitchFamily="34" charset="0"/>
                <a:ea typeface="新宋体" panose="02010609030101010101" pitchFamily="49" charset="-122"/>
                <a:cs typeface="Calibri" panose="020F0502020204030204" pitchFamily="34" charset="0"/>
              </a:rPr>
              <a:t>qualifier</a:t>
            </a:r>
            <a:r>
              <a:rPr lang="zh-CN" altLang="en-US" dirty="0">
                <a:latin typeface="Calibri" panose="020F0502020204030204" pitchFamily="34" charset="0"/>
                <a:ea typeface="新宋体" panose="02010609030101010101" pitchFamily="49" charset="-122"/>
                <a:cs typeface="Calibri" panose="020F0502020204030204" pitchFamily="34" charset="0"/>
              </a:rPr>
              <a:t>之间的关系</a:t>
            </a:r>
            <a:endParaRPr lang="en-US" altLang="zh-CN" dirty="0">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element - qualifier</a:t>
            </a:r>
            <a:endPar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altLang="zh-CN" b="0" i="0" u="none" strike="noStrike" kern="1200" cap="none" spc="0" normalizeH="0" baseline="0" noProof="0" dirty="0">
                <a:ln>
                  <a:noFill/>
                </a:ln>
                <a:effectLst/>
                <a:uLnTx/>
                <a:uFillTx/>
                <a:latin typeface="Calibri" panose="020F0502020204030204" pitchFamily="34" charset="0"/>
                <a:ea typeface="新宋体" panose="02010609030101010101" pitchFamily="49" charset="-122"/>
                <a:cs typeface="Calibri" panose="020F0502020204030204" pitchFamily="34" charset="0"/>
              </a:rPr>
              <a:t>c) </a:t>
            </a:r>
            <a:r>
              <a:rPr kumimoji="0" lang="zh-CN" altLang="en-US" b="0" i="0" u="none" strike="noStrike" kern="1200" cap="none" spc="0" normalizeH="0" baseline="0" noProof="0" dirty="0">
                <a:ln>
                  <a:noFill/>
                </a:ln>
                <a:solidFill>
                  <a:srgbClr val="92D050"/>
                </a:solidFill>
                <a:effectLst/>
                <a:uLnTx/>
                <a:uFillTx/>
                <a:latin typeface="Calibri" panose="020F0502020204030204" pitchFamily="34" charset="0"/>
                <a:ea typeface="新宋体" panose="02010609030101010101" pitchFamily="49" charset="-122"/>
                <a:cs typeface="Calibri" panose="020F0502020204030204" pitchFamily="34" charset="0"/>
              </a:rPr>
              <a:t>分层</a:t>
            </a:r>
            <a:r>
              <a:rPr kumimoji="0" lang="en-US" altLang="zh-CN" b="0" i="0" u="none" strike="noStrike" kern="1200" cap="none" spc="0" normalizeH="0" baseline="0" noProof="0" dirty="0">
                <a:ln>
                  <a:noFill/>
                </a:ln>
                <a:solidFill>
                  <a:srgbClr val="92D050"/>
                </a:solidFill>
                <a:effectLst/>
                <a:uLnTx/>
                <a:uFillTx/>
                <a:latin typeface="Calibri" panose="020F0502020204030204" pitchFamily="34" charset="0"/>
                <a:ea typeface="新宋体" panose="02010609030101010101" pitchFamily="49" charset="-122"/>
                <a:cs typeface="Calibri" panose="020F0502020204030204" pitchFamily="34" charset="0"/>
              </a:rPr>
              <a:t>hierarchical</a:t>
            </a: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lang="zh-CN" altLang="en-US" dirty="0">
                <a:solidFill>
                  <a:srgbClr val="92D050"/>
                </a:solidFill>
                <a:latin typeface="Calibri" panose="020F0502020204030204" pitchFamily="34" charset="0"/>
                <a:ea typeface="新宋体" panose="02010609030101010101" pitchFamily="49" charset="-122"/>
                <a:cs typeface="Calibri" panose="020F0502020204030204" pitchFamily="34" charset="0"/>
              </a:rPr>
              <a:t>用于连接可被视为更广泛或更狭窄概念的元素</a:t>
            </a:r>
            <a:endParaRPr lang="en-US" altLang="zh-CN" dirty="0">
              <a:solidFill>
                <a:srgbClr val="92D050"/>
              </a:solidFill>
              <a:latin typeface="Calibri" panose="020F0502020204030204" pitchFamily="34" charset="0"/>
              <a:ea typeface="新宋体" panose="02010609030101010101" pitchFamily="49" charset="-122"/>
              <a:cs typeface="Calibri" panose="020F0502020204030204" pitchFamily="34" charset="0"/>
            </a:endParaRPr>
          </a:p>
          <a:p>
            <a:pPr marL="1087200" lvl="2" indent="-306000" defTabSz="457200">
              <a:spcBef>
                <a:spcPct val="20000"/>
              </a:spcBef>
              <a:spcAft>
                <a:spcPts val="600"/>
              </a:spcAft>
              <a:buClr>
                <a:srgbClr val="1CADE4"/>
              </a:buClr>
              <a:buSzPct val="92000"/>
              <a:buFont typeface="Wingdings 2" panose="05020102010507070707" pitchFamily="18" charset="2"/>
              <a:buChar char=""/>
              <a:defRPr/>
            </a:pPr>
            <a:r>
              <a:rPr kumimoji="0" lang="en-US" altLang="zh-CN" b="0" i="0" u="none" strike="noStrike" kern="1200" cap="none" spc="0" normalizeH="0" baseline="0" noProof="0" dirty="0">
                <a:ln>
                  <a:noFill/>
                </a:ln>
                <a:solidFill>
                  <a:srgbClr val="92D050"/>
                </a:solidFill>
                <a:effectLst/>
                <a:uLnTx/>
                <a:uFillTx/>
                <a:latin typeface="Calibri" panose="020F0502020204030204" pitchFamily="34" charset="0"/>
                <a:ea typeface="新宋体" panose="02010609030101010101" pitchFamily="49" charset="-122"/>
                <a:cs typeface="Calibri" panose="020F0502020204030204" pitchFamily="34" charset="0"/>
                <a:sym typeface="Wingdings" panose="05000000000000000000" pitchFamily="2" charset="2"/>
              </a:rPr>
              <a:t>narrower - broader</a:t>
            </a:r>
            <a:endParaRPr lang="en-US" altLang="zh-CN" dirty="0">
              <a:solidFill>
                <a:srgbClr val="92D050"/>
              </a:solidFill>
              <a:latin typeface="Calibri" panose="020F0502020204030204" pitchFamily="34" charset="0"/>
              <a:ea typeface="新宋体" panose="02010609030101010101" pitchFamily="49" charset="-122"/>
              <a:cs typeface="Calibri" panose="020F0502020204030204" pitchFamily="34" charset="0"/>
            </a:endParaRPr>
          </a:p>
        </p:txBody>
      </p:sp>
      <p:sp>
        <p:nvSpPr>
          <p:cNvPr id="21" name="矩形 20">
            <a:extLst>
              <a:ext uri="{FF2B5EF4-FFF2-40B4-BE49-F238E27FC236}">
                <a16:creationId xmlns:a16="http://schemas.microsoft.com/office/drawing/2014/main" id="{6071D09F-0540-13E1-E9C3-6C4140F515B7}"/>
              </a:ext>
            </a:extLst>
          </p:cNvPr>
          <p:cNvSpPr/>
          <p:nvPr/>
        </p:nvSpPr>
        <p:spPr>
          <a:xfrm>
            <a:off x="4366612" y="4371188"/>
            <a:ext cx="7506256" cy="709485"/>
          </a:xfrm>
          <a:prstGeom prst="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chemeClr val="accent4">
                  <a:lumMod val="60000"/>
                  <a:lumOff val="40000"/>
                </a:schemeClr>
              </a:solidFill>
            </a:endParaRPr>
          </a:p>
        </p:txBody>
      </p:sp>
      <p:sp>
        <p:nvSpPr>
          <p:cNvPr id="7" name="文本框 6">
            <a:extLst>
              <a:ext uri="{FF2B5EF4-FFF2-40B4-BE49-F238E27FC236}">
                <a16:creationId xmlns:a16="http://schemas.microsoft.com/office/drawing/2014/main" id="{6F75BD3A-7714-5137-BDBA-90045D07B353}"/>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spTree>
    <p:extLst>
      <p:ext uri="{BB962C8B-B14F-4D97-AF65-F5344CB8AC3E}">
        <p14:creationId xmlns:p14="http://schemas.microsoft.com/office/powerpoint/2010/main" val="96629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 </a:t>
            </a:r>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 TM</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实现</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6F75BD3A-7714-5137-BDBA-90045D07B353}"/>
              </a:ext>
            </a:extLst>
          </p:cNvPr>
          <p:cNvSpPr txBox="1"/>
          <p:nvPr/>
        </p:nvSpPr>
        <p:spPr>
          <a:xfrm>
            <a:off x="581193" y="1762711"/>
            <a:ext cx="6095144" cy="377283"/>
          </a:xfrm>
          <a:prstGeom prst="rect">
            <a:avLst/>
          </a:prstGeom>
          <a:noFill/>
        </p:spPr>
        <p:txBody>
          <a:bodyPr wrap="square">
            <a:spAutoFit/>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生成映射，使用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topic maps(TMs) model</a:t>
            </a:r>
            <a:r>
              <a:rPr kumimoji="0" lang="zh-CN" alt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，主要是使用</a:t>
            </a:r>
            <a:r>
              <a:rPr kumimoji="0" lang="en-US" altLang="zh-CN"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新宋体" panose="02010609030101010101" pitchFamily="49" charset="-122"/>
                <a:cs typeface="Calibri" panose="020F0502020204030204" pitchFamily="34" charset="0"/>
              </a:rPr>
              <a:t>XTM</a:t>
            </a:r>
          </a:p>
        </p:txBody>
      </p:sp>
      <p:pic>
        <p:nvPicPr>
          <p:cNvPr id="8" name="图片 7">
            <a:extLst>
              <a:ext uri="{FF2B5EF4-FFF2-40B4-BE49-F238E27FC236}">
                <a16:creationId xmlns:a16="http://schemas.microsoft.com/office/drawing/2014/main" id="{FBF33F52-A8A9-7C10-42E3-9AD0B4574A9F}"/>
              </a:ext>
            </a:extLst>
          </p:cNvPr>
          <p:cNvPicPr>
            <a:picLocks noChangeAspect="1"/>
          </p:cNvPicPr>
          <p:nvPr/>
        </p:nvPicPr>
        <p:blipFill>
          <a:blip r:embed="rId2"/>
          <a:stretch>
            <a:fillRect/>
          </a:stretch>
        </p:blipFill>
        <p:spPr>
          <a:xfrm>
            <a:off x="1234731" y="2184715"/>
            <a:ext cx="10000539" cy="4366031"/>
          </a:xfrm>
          <a:prstGeom prst="rect">
            <a:avLst/>
          </a:prstGeom>
        </p:spPr>
      </p:pic>
    </p:spTree>
    <p:extLst>
      <p:ext uri="{BB962C8B-B14F-4D97-AF65-F5344CB8AC3E}">
        <p14:creationId xmlns:p14="http://schemas.microsoft.com/office/powerpoint/2010/main" val="1000547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06125-E790-6AC4-1C98-5060F7D35C88}"/>
              </a:ext>
            </a:extLst>
          </p:cNvPr>
          <p:cNvSpPr>
            <a:spLocks noGrp="1"/>
          </p:cNvSpPr>
          <p:nvPr>
            <p:ph type="title"/>
          </p:nvPr>
        </p:nvSpPr>
        <p:spPr/>
        <p:txBody>
          <a:bodyPr/>
          <a:lstStyle/>
          <a:p>
            <a:pPr algn="l"/>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元数据的互操作性问题</a:t>
            </a:r>
            <a:endPar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 name="内容占位符 2">
            <a:extLst>
              <a:ext uri="{FF2B5EF4-FFF2-40B4-BE49-F238E27FC236}">
                <a16:creationId xmlns:a16="http://schemas.microsoft.com/office/drawing/2014/main" id="{536326EB-6777-AF5B-32BE-2808C86C69A7}"/>
              </a:ext>
            </a:extLst>
          </p:cNvPr>
          <p:cNvSpPr>
            <a:spLocks noGrp="1"/>
          </p:cNvSpPr>
          <p:nvPr>
            <p:ph idx="1"/>
          </p:nvPr>
        </p:nvSpPr>
        <p:spPr/>
        <p:txBody>
          <a:bodyPr>
            <a:normAutofit/>
          </a:bodyPr>
          <a:lstStyle/>
          <a:p>
            <a:r>
              <a:rPr lang="zh-CN" altLang="en-US" sz="2400" dirty="0">
                <a:latin typeface="新宋体" panose="02010609030101010101" pitchFamily="49" charset="-122"/>
                <a:ea typeface="新宋体" panose="02010609030101010101" pitchFamily="49" charset="-122"/>
              </a:rPr>
              <a:t>上述这种映射方法的主要优点是，它最大限度地减少了在不同元数据标准之间开发映射和交叉连接的工作量。此外，这些映射构成了核心本体，扩展了初始本体和描述、表示和关联一个领域的所有词汇。因此，我们计划在未来将我们的多层模型与 </a:t>
            </a:r>
            <a:r>
              <a:rPr lang="en-US" altLang="zh-CN" sz="2400" dirty="0">
                <a:latin typeface="新宋体" panose="02010609030101010101" pitchFamily="49" charset="-122"/>
                <a:ea typeface="新宋体" panose="02010609030101010101" pitchFamily="49" charset="-122"/>
              </a:rPr>
              <a:t>CIDOC / CRM </a:t>
            </a:r>
            <a:r>
              <a:rPr lang="zh-CN" altLang="en-US" sz="2400" dirty="0">
                <a:latin typeface="新宋体" panose="02010609030101010101" pitchFamily="49" charset="-122"/>
                <a:ea typeface="新宋体" panose="02010609030101010101" pitchFamily="49" charset="-122"/>
              </a:rPr>
              <a:t>本体进行映射，该本体为文化遗产提供了一个完整的、面向事件的参考模型。</a:t>
            </a:r>
          </a:p>
        </p:txBody>
      </p:sp>
    </p:spTree>
    <p:extLst>
      <p:ext uri="{BB962C8B-B14F-4D97-AF65-F5344CB8AC3E}">
        <p14:creationId xmlns:p14="http://schemas.microsoft.com/office/powerpoint/2010/main" val="2377519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D3FAFA1F-ADC0-704D-A697-F80EBA88B0C0}"/>
              </a:ext>
            </a:extLst>
          </p:cNvPr>
          <p:cNvSpPr>
            <a:spLocks noGrp="1"/>
          </p:cNvSpPr>
          <p:nvPr>
            <p:ph type="title"/>
          </p:nvPr>
        </p:nvSpPr>
        <p:spPr/>
        <p:txBody>
          <a:bodyPr/>
          <a:lstStyle/>
          <a:p>
            <a:r>
              <a:rPr lang="en-US" altLang="zh-CN" sz="2800" b="1" cap="none" dirty="0">
                <a:solidFill>
                  <a:schemeClr val="accent2"/>
                </a:solidFill>
                <a:latin typeface="微软雅黑" panose="020B0503020204020204" pitchFamily="34" charset="-122"/>
                <a:ea typeface="微软雅黑" panose="020B0503020204020204" pitchFamily="34" charset="-122"/>
                <a:cs typeface="+mn-ea"/>
                <a:sym typeface="+mn-lt"/>
              </a:rPr>
              <a:t>Reference</a:t>
            </a:r>
            <a:endParaRPr lang="zh-CN" altLang="en-US" cap="none" dirty="0"/>
          </a:p>
        </p:txBody>
      </p:sp>
      <p:sp>
        <p:nvSpPr>
          <p:cNvPr id="12" name="内容占位符 11">
            <a:extLst>
              <a:ext uri="{FF2B5EF4-FFF2-40B4-BE49-F238E27FC236}">
                <a16:creationId xmlns:a16="http://schemas.microsoft.com/office/drawing/2014/main" id="{942E3325-7EEB-DC95-4FD7-E4C31E4B0DDF}"/>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[1] Dublin Core Metadata Initiative, Dublin Core Collection Description Application Profile (2003).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2"/>
              </a:rPr>
              <a:t>www.ukoln.ac.uk/metadata/</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2"/>
              </a:rPr>
              <a:t>dcmi</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2"/>
              </a:rPr>
              <a:t>/collection-application-profile/2003–08–25/</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(accessed 21 June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[2] International Council of Archives, International Standard Archival Description ISAD(G) (2000).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Available 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3"/>
              </a:rPr>
              <a:t>www.ica.org/biblio/cds/isad_g_2e.pdf</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(accessed 21 June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[3] L. Hill, G.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Janee</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R. Dolin, J. Frew and M.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Larsgaard</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Collection metadata solutions for digital library applications, Journal of the American Society for Information Science, 50(13) (1999), 1169–81.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[4] Research Support Libraries Program, Collection Description Schema (2001). Available 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4"/>
              </a:rPr>
              <a:t>www.ukoln.ac.uk/metadata/rslp/</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(accessed 21 June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[5] IEEE Computer Society/Learning Technology Standards Committee, IEEE Standard for Learning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Metadata. Available 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hlinkClick r:id="rId5"/>
              </a:rPr>
              <a:t>http://ltsc.ieee.org/wg12/par1484–12–1.html</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华文中宋" panose="02010600040101010101" pitchFamily="2" charset="-122"/>
                <a:cs typeface="Calibri" panose="020F0502020204030204" pitchFamily="34" charset="0"/>
              </a:rPr>
              <a:t> (accessed 21 June 2022).</a:t>
            </a:r>
          </a:p>
        </p:txBody>
      </p:sp>
    </p:spTree>
    <p:extLst>
      <p:ext uri="{BB962C8B-B14F-4D97-AF65-F5344CB8AC3E}">
        <p14:creationId xmlns:p14="http://schemas.microsoft.com/office/powerpoint/2010/main" val="604815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606FBB5-8E84-E214-DE41-ED8C4A7FAC3A}"/>
              </a:ext>
            </a:extLst>
          </p:cNvPr>
          <p:cNvSpPr txBox="1">
            <a:spLocks/>
          </p:cNvSpPr>
          <p:nvPr/>
        </p:nvSpPr>
        <p:spPr>
          <a:xfrm>
            <a:off x="4390008" y="3044523"/>
            <a:ext cx="3411983" cy="768954"/>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4400" b="1" dirty="0">
                <a:solidFill>
                  <a:schemeClr val="accent2"/>
                </a:solidFill>
                <a:latin typeface="微软雅黑" panose="020B0503020204020204" pitchFamily="34" charset="-122"/>
                <a:ea typeface="微软雅黑" panose="020B0503020204020204" pitchFamily="34" charset="-122"/>
                <a:cs typeface="+mn-ea"/>
                <a:sym typeface="+mn-lt"/>
              </a:rPr>
              <a:t>Thank you!</a:t>
            </a:r>
          </a:p>
        </p:txBody>
      </p:sp>
    </p:spTree>
    <p:extLst>
      <p:ext uri="{BB962C8B-B14F-4D97-AF65-F5344CB8AC3E}">
        <p14:creationId xmlns:p14="http://schemas.microsoft.com/office/powerpoint/2010/main" val="426859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91714-186F-E027-F43F-A00DB603F357}"/>
              </a:ext>
            </a:extLst>
          </p:cNvPr>
          <p:cNvSpPr>
            <a:spLocks noGrp="1"/>
          </p:cNvSpPr>
          <p:nvPr>
            <p:ph type="title"/>
          </p:nvPr>
        </p:nvSpPr>
        <p:spPr/>
        <p:txBody>
          <a:bodyPr/>
          <a:lstStyle/>
          <a:p>
            <a:r>
              <a:rPr lang="zh-CN" altLang="en-US" dirty="0">
                <a:solidFill>
                  <a:schemeClr val="accent2"/>
                </a:solidFill>
              </a:rPr>
              <a:t>数字化案例</a:t>
            </a:r>
          </a:p>
        </p:txBody>
      </p:sp>
      <p:sp>
        <p:nvSpPr>
          <p:cNvPr id="10" name="文本框 9">
            <a:extLst>
              <a:ext uri="{FF2B5EF4-FFF2-40B4-BE49-F238E27FC236}">
                <a16:creationId xmlns:a16="http://schemas.microsoft.com/office/drawing/2014/main" id="{319DC991-A0EF-15CA-ADCA-A00C8B9C0EFE}"/>
              </a:ext>
            </a:extLst>
          </p:cNvPr>
          <p:cNvSpPr txBox="1"/>
          <p:nvPr/>
        </p:nvSpPr>
        <p:spPr>
          <a:xfrm>
            <a:off x="8825528" y="6448196"/>
            <a:ext cx="3047413" cy="369332"/>
          </a:xfrm>
          <a:prstGeom prst="rect">
            <a:avLst/>
          </a:prstGeom>
          <a:noFill/>
        </p:spPr>
        <p:txBody>
          <a:bodyPr wrap="square">
            <a:spAutoFit/>
          </a:bodyPr>
          <a:lstStyle/>
          <a:p>
            <a:r>
              <a:rPr lang="zh-CN" altLang="en-US" dirty="0">
                <a:hlinkClick r:id="rId2"/>
              </a:rPr>
              <a:t>数字敦煌 </a:t>
            </a:r>
            <a:r>
              <a:rPr lang="en-US" altLang="zh-CN" dirty="0">
                <a:hlinkClick r:id="rId2"/>
              </a:rPr>
              <a:t>(</a:t>
            </a:r>
            <a:r>
              <a:rPr lang="en-GB" altLang="zh-CN" dirty="0">
                <a:hlinkClick r:id="rId2"/>
              </a:rPr>
              <a:t>e-dunhuang.com)</a:t>
            </a:r>
            <a:endParaRPr lang="zh-CN" altLang="en-US" dirty="0"/>
          </a:p>
        </p:txBody>
      </p:sp>
      <p:pic>
        <p:nvPicPr>
          <p:cNvPr id="8" name="图片 7">
            <a:extLst>
              <a:ext uri="{FF2B5EF4-FFF2-40B4-BE49-F238E27FC236}">
                <a16:creationId xmlns:a16="http://schemas.microsoft.com/office/drawing/2014/main" id="{33E90FD7-D0B4-DF24-ACB2-C2A84E2E3D96}"/>
              </a:ext>
            </a:extLst>
          </p:cNvPr>
          <p:cNvPicPr>
            <a:picLocks noChangeAspect="1"/>
          </p:cNvPicPr>
          <p:nvPr/>
        </p:nvPicPr>
        <p:blipFill>
          <a:blip r:embed="rId3"/>
          <a:stretch>
            <a:fillRect/>
          </a:stretch>
        </p:blipFill>
        <p:spPr>
          <a:xfrm>
            <a:off x="2672684" y="978559"/>
            <a:ext cx="9024410" cy="5469637"/>
          </a:xfrm>
          <a:prstGeom prst="rect">
            <a:avLst/>
          </a:prstGeom>
        </p:spPr>
      </p:pic>
    </p:spTree>
    <p:extLst>
      <p:ext uri="{BB962C8B-B14F-4D97-AF65-F5344CB8AC3E}">
        <p14:creationId xmlns:p14="http://schemas.microsoft.com/office/powerpoint/2010/main" val="86763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Why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为什么要对文化遗产进行数字化？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idx="1"/>
          </p:nvPr>
        </p:nvSpPr>
        <p:spPr/>
        <p:txBody>
          <a:bodyPr>
            <a:normAutofit/>
          </a:bodyPr>
          <a:lstStyle/>
          <a:p>
            <a:r>
              <a:rPr lang="zh-CN" altLang="en-US" sz="2400" b="0" i="0" dirty="0">
                <a:effectLst/>
                <a:latin typeface="宋体" panose="02010600030101010101" pitchFamily="2" charset="-122"/>
                <a:ea typeface="宋体" panose="02010600030101010101" pitchFamily="2" charset="-122"/>
              </a:rPr>
              <a:t>藏品的相关材料复杂多样，数量庞大不易进行查阅，而数字化后便于进行检索、按照类别查找</a:t>
            </a:r>
            <a:endParaRPr lang="en-US" altLang="zh-CN" sz="2400" b="0" i="0" dirty="0">
              <a:effectLst/>
              <a:latin typeface="宋体" panose="02010600030101010101" pitchFamily="2" charset="-122"/>
              <a:ea typeface="宋体" panose="02010600030101010101" pitchFamily="2" charset="-122"/>
            </a:endParaRPr>
          </a:p>
          <a:p>
            <a:r>
              <a:rPr lang="zh-CN" altLang="en-US" sz="2400" b="0" i="0" dirty="0">
                <a:effectLst/>
                <a:latin typeface="宋体" panose="02010600030101010101" pitchFamily="2" charset="-122"/>
                <a:ea typeface="宋体" panose="02010600030101010101" pitchFamily="2" charset="-122"/>
              </a:rPr>
              <a:t>有助于文化遗产的传播</a:t>
            </a:r>
            <a:endParaRPr lang="en-US" altLang="zh-CN" sz="2400" b="0" i="0" dirty="0">
              <a:effectLst/>
              <a:latin typeface="宋体" panose="02010600030101010101" pitchFamily="2" charset="-122"/>
              <a:ea typeface="宋体" panose="02010600030101010101" pitchFamily="2" charset="-122"/>
            </a:endParaRPr>
          </a:p>
          <a:p>
            <a:pPr lvl="1"/>
            <a:r>
              <a:rPr lang="zh-CN" altLang="en-US" sz="2000" dirty="0">
                <a:latin typeface="宋体" panose="02010600030101010101" pitchFamily="2" charset="-122"/>
                <a:ea typeface="宋体" panose="02010600030101010101" pitchFamily="2" charset="-122"/>
              </a:rPr>
              <a:t>任何时间，任何地点只要通过网络就可以了解藏品信息</a:t>
            </a:r>
            <a:endParaRPr lang="en-US" altLang="zh-CN" sz="2000" dirty="0">
              <a:latin typeface="宋体" panose="02010600030101010101" pitchFamily="2" charset="-122"/>
              <a:ea typeface="宋体" panose="02010600030101010101" pitchFamily="2" charset="-122"/>
            </a:endParaRPr>
          </a:p>
          <a:p>
            <a:pPr lvl="1"/>
            <a:r>
              <a:rPr lang="zh-CN" altLang="en-US" sz="2000" b="0" i="0" dirty="0">
                <a:effectLst/>
                <a:latin typeface="宋体" panose="02010600030101010101" pitchFamily="2" charset="-122"/>
                <a:ea typeface="宋体" panose="02010600030101010101" pitchFamily="2" charset="-122"/>
              </a:rPr>
              <a:t>促进对数字化物品的广泛使用，并促进教育，学术研究，文化遗产及民俗特征的保护。（民俗物品被转化为有价值的资源，可以被相关研究作为参考，用户研究古老而脆弱的物品时不必担心实物材料被破坏的问题）</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981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what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数字化的对象是什么？</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a:bodyPr>
          <a:lstStyle/>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文物、藏品的数据集由不同的材料子收藏构成，例如旅行笔记子收藏，录音子收藏和图书馆展出的实物子收藏，每个子收藏都需要被数字化</a:t>
            </a:r>
            <a:endParaRPr lang="zh-CN" altLang="zh-CN" sz="2400" kern="100" dirty="0">
              <a:latin typeface="新宋体" panose="02010609030101010101" pitchFamily="49" charset="-122"/>
              <a:ea typeface="新宋体" panose="02010609030101010101" pitchFamily="49" charset="-122"/>
              <a:cs typeface="Arial" panose="020B0604020202020204" pitchFamily="34" charset="0"/>
            </a:endParaRPr>
          </a:p>
        </p:txBody>
      </p:sp>
      <p:pic>
        <p:nvPicPr>
          <p:cNvPr id="9" name="Picture 2" descr="查看源图像">
            <a:extLst>
              <a:ext uri="{FF2B5EF4-FFF2-40B4-BE49-F238E27FC236}">
                <a16:creationId xmlns:a16="http://schemas.microsoft.com/office/drawing/2014/main" id="{EF810EEB-B781-7594-9C88-634ACDB3FA8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99154" y="1575247"/>
            <a:ext cx="3703918" cy="493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042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HOW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如何进行数字化？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lnSpcReduction="10000"/>
          </a:bodyPr>
          <a:lstStyle/>
          <a:p>
            <a:r>
              <a:rPr lang="zh-CN" altLang="en-US" sz="2400" dirty="0">
                <a:solidFill>
                  <a:schemeClr val="accent4"/>
                </a:solidFill>
                <a:latin typeface="微软雅黑" panose="020B0503020204020204" pitchFamily="34" charset="-122"/>
                <a:ea typeface="微软雅黑" panose="020B0503020204020204" pitchFamily="34" charset="-122"/>
                <a:cs typeface="+mn-ea"/>
                <a:sym typeface="+mn-lt"/>
              </a:rPr>
              <a:t>元数据模型</a:t>
            </a:r>
            <a:endParaRPr lang="en-US" altLang="zh-CN" sz="2400" dirty="0">
              <a:solidFill>
                <a:schemeClr val="accent4"/>
              </a:solidFill>
              <a:latin typeface="微软雅黑" panose="020B0503020204020204" pitchFamily="34" charset="-122"/>
              <a:ea typeface="微软雅黑" panose="020B0503020204020204" pitchFamily="34" charset="-122"/>
              <a:cs typeface="+mn-ea"/>
              <a:sym typeface="+mn-lt"/>
            </a:endParaRPr>
          </a:p>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数字收藏品和对象被组织成一个</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层次结构</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，每个层次由特定的</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元数据</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来描述。</a:t>
            </a:r>
            <a:endParaRPr lang="en-US" altLang="zh-CN" sz="2400" kern="100" dirty="0">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涵盖</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三种元数据类别</a:t>
            </a:r>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，明确不同类别元数据的功能</a:t>
            </a:r>
            <a:endParaRPr lang="zh-CN" altLang="en-US" sz="2400" kern="100" dirty="0">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结合不同的</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元数据标准</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，以涵盖所有实体和数字对象的类型和格式</a:t>
            </a:r>
            <a:endPar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endParaRPr>
          </a:p>
        </p:txBody>
      </p:sp>
      <p:pic>
        <p:nvPicPr>
          <p:cNvPr id="2052" name="Picture 4" descr="查看源图像">
            <a:extLst>
              <a:ext uri="{FF2B5EF4-FFF2-40B4-BE49-F238E27FC236}">
                <a16:creationId xmlns:a16="http://schemas.microsoft.com/office/drawing/2014/main" id="{A5CB492F-A37D-7996-B8A3-CCD077ED2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64" y="2119993"/>
            <a:ext cx="5194767" cy="384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5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HOW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如何进行数字化？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lnSpcReduction="10000"/>
          </a:bodyPr>
          <a:lstStyle/>
          <a:p>
            <a:r>
              <a:rPr lang="zh-CN" altLang="en-US" sz="2400" dirty="0">
                <a:solidFill>
                  <a:schemeClr val="accent4"/>
                </a:solidFill>
                <a:latin typeface="微软雅黑" panose="020B0503020204020204" pitchFamily="34" charset="-122"/>
                <a:ea typeface="微软雅黑" panose="020B0503020204020204" pitchFamily="34" charset="-122"/>
                <a:cs typeface="+mn-ea"/>
                <a:sym typeface="+mn-lt"/>
              </a:rPr>
              <a:t>元数据模型</a:t>
            </a:r>
            <a:endParaRPr lang="en-US" altLang="zh-CN" sz="2400" dirty="0">
              <a:solidFill>
                <a:schemeClr val="accent4"/>
              </a:solidFill>
              <a:latin typeface="微软雅黑" panose="020B0503020204020204" pitchFamily="34" charset="-122"/>
              <a:ea typeface="微软雅黑" panose="020B0503020204020204" pitchFamily="34" charset="-122"/>
              <a:cs typeface="+mn-ea"/>
              <a:sym typeface="+mn-lt"/>
            </a:endParaRPr>
          </a:p>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数字收藏品和对象被组织成一个</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层次结构</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，每个层次由特定的</a:t>
            </a:r>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元数据来描述</a:t>
            </a:r>
            <a:endParaRPr lang="en-US" altLang="zh-CN"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endParaRP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涵盖三种元数据类别，明确不同类别元数据的功能</a:t>
            </a: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结合不同的元数据标准，以涵盖所有实体和数字对象的类型和格式</a:t>
            </a:r>
            <a:endParaRPr lang="en-US" altLang="zh-CN"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endParaRPr>
          </a:p>
        </p:txBody>
      </p:sp>
      <p:pic>
        <p:nvPicPr>
          <p:cNvPr id="11" name="内容占位符 10">
            <a:extLst>
              <a:ext uri="{FF2B5EF4-FFF2-40B4-BE49-F238E27FC236}">
                <a16:creationId xmlns:a16="http://schemas.microsoft.com/office/drawing/2014/main" id="{5E84FBD4-146F-7EB2-AF27-EFD7CBDDF344}"/>
              </a:ext>
            </a:extLst>
          </p:cNvPr>
          <p:cNvPicPr>
            <a:picLocks noGrp="1" noChangeAspect="1"/>
          </p:cNvPicPr>
          <p:nvPr>
            <p:ph sz="half" idx="2"/>
          </p:nvPr>
        </p:nvPicPr>
        <p:blipFill>
          <a:blip r:embed="rId2"/>
          <a:stretch>
            <a:fillRect/>
          </a:stretch>
        </p:blipFill>
        <p:spPr>
          <a:xfrm>
            <a:off x="5727700" y="1960466"/>
            <a:ext cx="5883275" cy="3730511"/>
          </a:xfrm>
        </p:spPr>
      </p:pic>
    </p:spTree>
    <p:extLst>
      <p:ext uri="{BB962C8B-B14F-4D97-AF65-F5344CB8AC3E}">
        <p14:creationId xmlns:p14="http://schemas.microsoft.com/office/powerpoint/2010/main" val="407423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258E1-1E24-1564-380A-625F735C5CC5}"/>
              </a:ext>
            </a:extLst>
          </p:cNvPr>
          <p:cNvSpPr>
            <a:spLocks noGrp="1"/>
          </p:cNvSpPr>
          <p:nvPr>
            <p:ph type="title"/>
          </p:nvPr>
        </p:nvSpPr>
        <p:spPr/>
        <p:txBody>
          <a:bodyPr/>
          <a:lstStyle/>
          <a:p>
            <a:r>
              <a:rPr lang="en-US" altLang="zh-CN" sz="2800" b="1" dirty="0">
                <a:solidFill>
                  <a:schemeClr val="accent2"/>
                </a:solidFill>
                <a:latin typeface="微软雅黑" panose="020B0503020204020204" pitchFamily="34" charset="-122"/>
                <a:ea typeface="微软雅黑" panose="020B0503020204020204" pitchFamily="34" charset="-122"/>
                <a:cs typeface="+mn-ea"/>
                <a:sym typeface="+mn-lt"/>
              </a:rPr>
              <a:t>HOW – </a:t>
            </a:r>
            <a:r>
              <a:rPr lang="zh-CN" altLang="en-US" sz="2800" b="1" dirty="0">
                <a:solidFill>
                  <a:schemeClr val="accent2"/>
                </a:solidFill>
                <a:latin typeface="微软雅黑" panose="020B0503020204020204" pitchFamily="34" charset="-122"/>
                <a:ea typeface="微软雅黑" panose="020B0503020204020204" pitchFamily="34" charset="-122"/>
                <a:cs typeface="+mn-ea"/>
                <a:sym typeface="+mn-lt"/>
              </a:rPr>
              <a:t>如何进行数字化？</a:t>
            </a:r>
            <a:endParaRPr lang="zh-CN" altLang="en-US" dirty="0"/>
          </a:p>
        </p:txBody>
      </p:sp>
      <p:sp>
        <p:nvSpPr>
          <p:cNvPr id="6" name="内容占位符 5">
            <a:extLst>
              <a:ext uri="{FF2B5EF4-FFF2-40B4-BE49-F238E27FC236}">
                <a16:creationId xmlns:a16="http://schemas.microsoft.com/office/drawing/2014/main" id="{7BAC2090-72C2-CDC3-0A80-451459131401}"/>
              </a:ext>
            </a:extLst>
          </p:cNvPr>
          <p:cNvSpPr>
            <a:spLocks noGrp="1"/>
          </p:cNvSpPr>
          <p:nvPr>
            <p:ph sz="half" idx="1"/>
          </p:nvPr>
        </p:nvSpPr>
        <p:spPr/>
        <p:txBody>
          <a:bodyPr>
            <a:normAutofit lnSpcReduction="10000"/>
          </a:bodyPr>
          <a:lstStyle/>
          <a:p>
            <a:r>
              <a:rPr lang="zh-CN" altLang="en-US" sz="2400" dirty="0">
                <a:solidFill>
                  <a:schemeClr val="accent4"/>
                </a:solidFill>
                <a:latin typeface="微软雅黑" panose="020B0503020204020204" pitchFamily="34" charset="-122"/>
                <a:ea typeface="微软雅黑" panose="020B0503020204020204" pitchFamily="34" charset="-122"/>
                <a:cs typeface="+mn-ea"/>
                <a:sym typeface="+mn-lt"/>
              </a:rPr>
              <a:t>元数据模型</a:t>
            </a:r>
            <a:endParaRPr lang="en-US" altLang="zh-CN" sz="2400" dirty="0">
              <a:solidFill>
                <a:schemeClr val="accent4"/>
              </a:solidFill>
              <a:latin typeface="微软雅黑" panose="020B0503020204020204" pitchFamily="34" charset="-122"/>
              <a:ea typeface="微软雅黑" panose="020B0503020204020204" pitchFamily="34" charset="-122"/>
              <a:cs typeface="+mn-ea"/>
              <a:sym typeface="+mn-lt"/>
            </a:endParaRPr>
          </a:p>
          <a:p>
            <a:r>
              <a:rPr lang="zh-CN" altLang="en-US" sz="2400" kern="100" dirty="0">
                <a:latin typeface="新宋体" panose="02010609030101010101" pitchFamily="49" charset="-122"/>
                <a:ea typeface="新宋体" panose="02010609030101010101" pitchFamily="49" charset="-122"/>
                <a:cs typeface="Arial" panose="020B0604020202020204" pitchFamily="34" charset="0"/>
              </a:rPr>
              <a:t>数字收藏品和对象被组织成一个</a:t>
            </a:r>
            <a:r>
              <a:rPr lang="zh-CN" altLang="en-US" sz="2400" kern="100" dirty="0">
                <a:solidFill>
                  <a:schemeClr val="tx1"/>
                </a:solidFill>
                <a:latin typeface="新宋体" panose="02010609030101010101" pitchFamily="49" charset="-122"/>
                <a:ea typeface="新宋体" panose="02010609030101010101" pitchFamily="49" charset="-122"/>
                <a:cs typeface="Arial" panose="020B0604020202020204" pitchFamily="34" charset="0"/>
              </a:rPr>
              <a:t>层次结构</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，每个层次由特定的</a:t>
            </a:r>
            <a:r>
              <a:rPr lang="zh-CN" altLang="en-US" sz="2400" kern="100" dirty="0">
                <a:solidFill>
                  <a:schemeClr val="accent4"/>
                </a:solidFill>
                <a:latin typeface="新宋体" panose="02010609030101010101" pitchFamily="49" charset="-122"/>
                <a:ea typeface="新宋体" panose="02010609030101010101" pitchFamily="49" charset="-122"/>
                <a:cs typeface="Arial" panose="020B0604020202020204" pitchFamily="34" charset="0"/>
              </a:rPr>
              <a:t>元数据</a:t>
            </a:r>
            <a:r>
              <a:rPr lang="zh-CN" altLang="en-US" sz="2400" kern="100" dirty="0">
                <a:latin typeface="新宋体" panose="02010609030101010101" pitchFamily="49" charset="-122"/>
                <a:ea typeface="新宋体" panose="02010609030101010101" pitchFamily="49" charset="-122"/>
                <a:cs typeface="Arial" panose="020B0604020202020204" pitchFamily="34" charset="0"/>
              </a:rPr>
              <a:t>来描述</a:t>
            </a: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涵盖三种元数据类别，明确不同类别元数据的功能</a:t>
            </a:r>
          </a:p>
          <a:p>
            <a:r>
              <a:rPr lang="zh-CN" altLang="en-US"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rPr>
              <a:t>结合不同的元数据标准，以涵盖所有实体和数字对象的类型和格式</a:t>
            </a:r>
            <a:endParaRPr lang="en-US" altLang="zh-CN" sz="2400" kern="100" dirty="0">
              <a:solidFill>
                <a:schemeClr val="bg1">
                  <a:lumMod val="85000"/>
                </a:schemeClr>
              </a:solidFill>
              <a:latin typeface="新宋体" panose="02010609030101010101" pitchFamily="49" charset="-122"/>
              <a:ea typeface="新宋体" panose="02010609030101010101" pitchFamily="49" charset="-122"/>
              <a:cs typeface="Arial" panose="020B0604020202020204" pitchFamily="34" charset="0"/>
            </a:endParaRPr>
          </a:p>
        </p:txBody>
      </p:sp>
      <p:pic>
        <p:nvPicPr>
          <p:cNvPr id="7" name="图片 6">
            <a:extLst>
              <a:ext uri="{FF2B5EF4-FFF2-40B4-BE49-F238E27FC236}">
                <a16:creationId xmlns:a16="http://schemas.microsoft.com/office/drawing/2014/main" id="{921706BA-855F-FA01-0268-E0221E1F9500}"/>
              </a:ext>
            </a:extLst>
          </p:cNvPr>
          <p:cNvPicPr>
            <a:picLocks noChangeAspect="1"/>
          </p:cNvPicPr>
          <p:nvPr/>
        </p:nvPicPr>
        <p:blipFill>
          <a:blip r:embed="rId2"/>
          <a:stretch>
            <a:fillRect/>
          </a:stretch>
        </p:blipFill>
        <p:spPr>
          <a:xfrm>
            <a:off x="6179841" y="1516097"/>
            <a:ext cx="5379392" cy="4922180"/>
          </a:xfrm>
          <a:prstGeom prst="rect">
            <a:avLst/>
          </a:prstGeom>
        </p:spPr>
      </p:pic>
      <p:sp>
        <p:nvSpPr>
          <p:cNvPr id="8" name="矩形 7">
            <a:extLst>
              <a:ext uri="{FF2B5EF4-FFF2-40B4-BE49-F238E27FC236}">
                <a16:creationId xmlns:a16="http://schemas.microsoft.com/office/drawing/2014/main" id="{B36E9754-824A-B7A3-73A7-CD1CBBF7F542}"/>
              </a:ext>
            </a:extLst>
          </p:cNvPr>
          <p:cNvSpPr/>
          <p:nvPr/>
        </p:nvSpPr>
        <p:spPr>
          <a:xfrm>
            <a:off x="6256657" y="1516097"/>
            <a:ext cx="2270235" cy="443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764364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{2FF95A05-463F-4F67-9B9E-9A45014E85A2}tf33552983_win32</Template>
  <TotalTime>934</TotalTime>
  <Words>2072</Words>
  <Application>Microsoft Office PowerPoint</Application>
  <PresentationFormat>宽屏</PresentationFormat>
  <Paragraphs>190</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-apple-system</vt:lpstr>
      <vt:lpstr>Microsoft YaHei UI</vt:lpstr>
      <vt:lpstr>宋体</vt:lpstr>
      <vt:lpstr>微软雅黑</vt:lpstr>
      <vt:lpstr>新宋体</vt:lpstr>
      <vt:lpstr>Arial</vt:lpstr>
      <vt:lpstr>Calibri</vt:lpstr>
      <vt:lpstr>Franklin Gothic Book</vt:lpstr>
      <vt:lpstr>Franklin Gothic Medium</vt:lpstr>
      <vt:lpstr>Wingdings 2</vt:lpstr>
      <vt:lpstr>DividendVTI</vt:lpstr>
      <vt:lpstr>文化遗产数字化 – 元数据模型</vt:lpstr>
      <vt:lpstr>数字化案例</vt:lpstr>
      <vt:lpstr>数字化案例</vt:lpstr>
      <vt:lpstr>数字化案例</vt:lpstr>
      <vt:lpstr>Why – 为什么要对文化遗产进行数字化？</vt:lpstr>
      <vt:lpstr>what – 数字化的对象是什么？</vt:lpstr>
      <vt:lpstr>HOW – 如何进行数字化？</vt:lpstr>
      <vt:lpstr>HOW – 如何进行数字化？</vt:lpstr>
      <vt:lpstr>HOW – 如何进行数字化？</vt:lpstr>
      <vt:lpstr>什么是元数据（METADATA）？</vt:lpstr>
      <vt:lpstr>PowerPoint 演示文稿</vt:lpstr>
      <vt:lpstr>HOW – 如何进行数字化？</vt:lpstr>
      <vt:lpstr>Types of Metadata -  Descriptive Metadata</vt:lpstr>
      <vt:lpstr>Types of Metadata -  Administrative Metadata</vt:lpstr>
      <vt:lpstr>Types of Metadata - Structural Metadata</vt:lpstr>
      <vt:lpstr>PowerPoint 演示文稿</vt:lpstr>
      <vt:lpstr>HOW – 如何进行数字化？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Evaluation 评估</vt:lpstr>
      <vt:lpstr>元数据的互操作性问题（Interoperability Issues）</vt:lpstr>
      <vt:lpstr>元数据的互操作性问题 – 解决方案</vt:lpstr>
      <vt:lpstr>元数据的互操作性问题 – 解决方案</vt:lpstr>
      <vt:lpstr>元数据的互操作性问题 – 解决方案</vt:lpstr>
      <vt:lpstr>元数据的互操作性问题 – 解决方案</vt:lpstr>
      <vt:lpstr>元数据的互操作性问题 – 解决方案</vt:lpstr>
      <vt:lpstr>元数据的互操作性问题 – 解决方案</vt:lpstr>
      <vt:lpstr>元数据的互操作性问题 – TM实现</vt:lpstr>
      <vt:lpstr>元数据的互操作性问题</vt:lpstr>
      <vt:lpstr>Reference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文化遗产数字化 – 元数据模型</dc:title>
  <dc:creator>丁 馨怡</dc:creator>
  <cp:lastModifiedBy>丁 馨怡</cp:lastModifiedBy>
  <cp:revision>6</cp:revision>
  <dcterms:created xsi:type="dcterms:W3CDTF">2022-06-18T04:10:21Z</dcterms:created>
  <dcterms:modified xsi:type="dcterms:W3CDTF">2022-06-21T11:20:17Z</dcterms:modified>
</cp:coreProperties>
</file>